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257" r:id="rId4"/>
    <p:sldId id="271" r:id="rId5"/>
    <p:sldId id="272" r:id="rId6"/>
    <p:sldId id="258" r:id="rId7"/>
    <p:sldId id="273" r:id="rId8"/>
    <p:sldId id="275" r:id="rId9"/>
    <p:sldId id="259" r:id="rId10"/>
    <p:sldId id="276" r:id="rId11"/>
    <p:sldId id="260" r:id="rId12"/>
    <p:sldId id="277" r:id="rId13"/>
    <p:sldId id="261" r:id="rId14"/>
    <p:sldId id="262" r:id="rId15"/>
    <p:sldId id="263" r:id="rId16"/>
    <p:sldId id="278" r:id="rId17"/>
    <p:sldId id="265" r:id="rId18"/>
    <p:sldId id="266" r:id="rId19"/>
    <p:sldId id="268" r:id="rId20"/>
    <p:sldId id="280" r:id="rId21"/>
    <p:sldId id="279" r:id="rId2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29/04/2013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29/04/2013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29/04/2013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29/04/2013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29/04/2013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29/04/2013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29/04/2013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29/04/2013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29/04/2013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620689"/>
            <a:ext cx="7772400" cy="1584175"/>
          </a:xfrm>
        </p:spPr>
        <p:txBody>
          <a:bodyPr/>
          <a:lstStyle/>
          <a:p>
            <a:pPr algn="r"/>
            <a:r>
              <a:rPr lang="es-CO" dirty="0" smtClean="0">
                <a:latin typeface="Algerian" pitchFamily="82" charset="0"/>
              </a:rPr>
              <a:t>EL PROPOSITO DE DIOS EN LA      RESTAURACIÓN</a:t>
            </a:r>
            <a:endParaRPr lang="es-CO" dirty="0">
              <a:latin typeface="Algerian" pitchFamily="82" charset="0"/>
            </a:endParaRPr>
          </a:p>
        </p:txBody>
      </p:sp>
      <p:sp>
        <p:nvSpPr>
          <p:cNvPr id="3" name="2 Subtítulo"/>
          <p:cNvSpPr>
            <a:spLocks noGrp="1"/>
          </p:cNvSpPr>
          <p:nvPr>
            <p:ph type="subTitle" idx="1"/>
          </p:nvPr>
        </p:nvSpPr>
        <p:spPr>
          <a:xfrm>
            <a:off x="755576" y="2901330"/>
            <a:ext cx="2736304" cy="1752600"/>
          </a:xfrm>
        </p:spPr>
        <p:txBody>
          <a:bodyPr>
            <a:normAutofit/>
          </a:bodyPr>
          <a:lstStyle/>
          <a:p>
            <a:r>
              <a:rPr lang="es-CO" sz="4400" b="1" dirty="0" smtClean="0">
                <a:solidFill>
                  <a:srgbClr val="FF0000"/>
                </a:solidFill>
                <a:latin typeface="Agency FB" pitchFamily="34" charset="0"/>
              </a:rPr>
              <a:t>Texto base: </a:t>
            </a:r>
          </a:p>
          <a:p>
            <a:r>
              <a:rPr lang="es-CO" sz="4400" b="1" dirty="0" smtClean="0">
                <a:solidFill>
                  <a:srgbClr val="FF0000"/>
                </a:solidFill>
                <a:latin typeface="Agency FB" pitchFamily="34" charset="0"/>
              </a:rPr>
              <a:t>Isaías 43:7.</a:t>
            </a:r>
            <a:endParaRPr lang="es-CO" sz="4400" b="1" dirty="0">
              <a:solidFill>
                <a:srgbClr val="FF0000"/>
              </a:solidFill>
              <a:latin typeface="Agency FB" pitchFamily="34" charset="0"/>
            </a:endParaRPr>
          </a:p>
        </p:txBody>
      </p:sp>
      <p:pic>
        <p:nvPicPr>
          <p:cNvPr id="1028" name="Picture 4" descr="http://4.bp.blogspot.com/_w_2yTNjLSC4/TEIR9ntFVZI/AAAAAAAAJBs/AU8I8Oh8rgg/s1600/GetAttachment.aspx+(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2204864"/>
            <a:ext cx="4000500" cy="3981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2698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par>
                                <p:cTn id="8" presetID="26" presetClass="emph" presetSubtype="0" fill="hold" nodeType="withEffect">
                                  <p:stCondLst>
                                    <p:cond delay="0"/>
                                  </p:stCondLst>
                                  <p:childTnLst>
                                    <p:animEffect transition="out" filter="fade">
                                      <p:cBhvr>
                                        <p:cTn id="9" dur="500" tmFilter="0, 0; .2, .5; .8, .5; 1, 0"/>
                                        <p:tgtEl>
                                          <p:spTgt spid="3">
                                            <p:txEl>
                                              <p:pRg st="1" end="1"/>
                                            </p:txEl>
                                          </p:spTgt>
                                        </p:tgtEl>
                                      </p:cBhvr>
                                    </p:animEffect>
                                    <p:animScale>
                                      <p:cBhvr>
                                        <p:cTn id="10" dur="250" autoRev="1" fill="hold"/>
                                        <p:tgtEl>
                                          <p:spTgt spid="3">
                                            <p:txEl>
                                              <p:pRg st="1" end="1"/>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a:bodyPr>
          <a:lstStyle/>
          <a:p>
            <a:pPr marL="0" indent="0" algn="ctr">
              <a:buNone/>
            </a:pPr>
            <a:r>
              <a:rPr lang="es-CO" b="1" dirty="0" smtClean="0"/>
              <a:t>Nuestro texto base dice: «</a:t>
            </a:r>
            <a:r>
              <a:rPr lang="es-CO" dirty="0" smtClean="0"/>
              <a:t>todos </a:t>
            </a:r>
            <a:r>
              <a:rPr lang="es-CO" dirty="0"/>
              <a:t>los llamados de mi nombre; para gloria mía los he creado, los formé y los </a:t>
            </a:r>
            <a:r>
              <a:rPr lang="es-CO" dirty="0" smtClean="0"/>
              <a:t>hice» </a:t>
            </a:r>
            <a:r>
              <a:rPr lang="es-CO" dirty="0" smtClean="0">
                <a:solidFill>
                  <a:srgbClr val="FF0000"/>
                </a:solidFill>
              </a:rPr>
              <a:t>Isaías 43:7.</a:t>
            </a:r>
          </a:p>
          <a:p>
            <a:pPr marL="0" indent="0">
              <a:buNone/>
            </a:pPr>
            <a:endParaRPr lang="es-CO" dirty="0"/>
          </a:p>
          <a:p>
            <a:pPr marL="0" indent="0" algn="ctr">
              <a:buNone/>
            </a:pPr>
            <a:r>
              <a:rPr lang="es-CO" dirty="0"/>
              <a:t> Por lo tanto, pertenecientes a Dios.  Aquí se incluye tanto a </a:t>
            </a:r>
            <a:r>
              <a:rPr lang="es-CO" i="1" u="sng" dirty="0"/>
              <a:t>gentiles como a judíos</a:t>
            </a:r>
            <a:r>
              <a:rPr lang="es-CO" dirty="0"/>
              <a:t>, porque ellos son “</a:t>
            </a:r>
            <a:r>
              <a:rPr lang="es-CO" i="1" dirty="0"/>
              <a:t>coherederos</a:t>
            </a:r>
            <a:r>
              <a:rPr lang="es-CO" dirty="0" smtClean="0"/>
              <a:t>”, dice Pablo en</a:t>
            </a:r>
            <a:r>
              <a:rPr lang="es-CO" dirty="0" smtClean="0">
                <a:solidFill>
                  <a:srgbClr val="FF0000"/>
                </a:solidFill>
              </a:rPr>
              <a:t>(Efe.3:6</a:t>
            </a:r>
            <a:r>
              <a:rPr lang="es-CO" dirty="0">
                <a:solidFill>
                  <a:srgbClr val="FF0000"/>
                </a:solidFill>
              </a:rPr>
              <a:t>)</a:t>
            </a:r>
            <a:r>
              <a:rPr lang="es-CO" dirty="0"/>
              <a:t>, llamados a ser “</a:t>
            </a:r>
            <a:r>
              <a:rPr lang="es-CO" i="1" dirty="0"/>
              <a:t>linaje escogido</a:t>
            </a:r>
            <a:r>
              <a:rPr lang="es-CO" dirty="0"/>
              <a:t>” para que anuncien “las virtudes de aquel que os llamó -dice el </a:t>
            </a:r>
            <a:r>
              <a:rPr lang="es-CO" dirty="0" smtClean="0"/>
              <a:t>apóstol Pedro- </a:t>
            </a:r>
            <a:r>
              <a:rPr lang="es-CO" dirty="0"/>
              <a:t>de las tinieblas a su luz admirable” </a:t>
            </a:r>
            <a:r>
              <a:rPr lang="es-CO" dirty="0">
                <a:solidFill>
                  <a:srgbClr val="FF0000"/>
                </a:solidFill>
              </a:rPr>
              <a:t>(</a:t>
            </a:r>
            <a:r>
              <a:rPr lang="es-CO" dirty="0" smtClean="0">
                <a:solidFill>
                  <a:srgbClr val="FF0000"/>
                </a:solidFill>
              </a:rPr>
              <a:t>1Pe.2:9</a:t>
            </a:r>
            <a:r>
              <a:rPr lang="es-CO" dirty="0">
                <a:solidFill>
                  <a:srgbClr val="FF0000"/>
                </a:solidFill>
              </a:rPr>
              <a:t>). </a:t>
            </a:r>
            <a:r>
              <a:rPr lang="es-CO" dirty="0" smtClean="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801944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864096"/>
          </a:xfrm>
        </p:spPr>
        <p:txBody>
          <a:bodyPr>
            <a:normAutofit/>
          </a:bodyPr>
          <a:lstStyle/>
          <a:p>
            <a:pPr marL="0" indent="0" algn="ctr">
              <a:buNone/>
            </a:pPr>
            <a:r>
              <a:rPr lang="es-CO" sz="3900" b="1" dirty="0" smtClean="0">
                <a:solidFill>
                  <a:srgbClr val="FF0000"/>
                </a:solidFill>
              </a:rPr>
              <a:t>El </a:t>
            </a:r>
            <a:r>
              <a:rPr lang="es-CO" sz="3900" b="1" dirty="0">
                <a:solidFill>
                  <a:srgbClr val="FF0000"/>
                </a:solidFill>
              </a:rPr>
              <a:t>propósito de Dios en la </a:t>
            </a:r>
            <a:r>
              <a:rPr lang="es-CO" sz="3900" b="1" dirty="0" smtClean="0">
                <a:solidFill>
                  <a:srgbClr val="FF0000"/>
                </a:solidFill>
              </a:rPr>
              <a:t>restauración</a:t>
            </a:r>
            <a:endParaRPr lang="es-CO" dirty="0"/>
          </a:p>
        </p:txBody>
      </p:sp>
      <p:sp>
        <p:nvSpPr>
          <p:cNvPr id="2" name="1 Rectángulo"/>
          <p:cNvSpPr/>
          <p:nvPr/>
        </p:nvSpPr>
        <p:spPr>
          <a:xfrm>
            <a:off x="251520" y="1443841"/>
            <a:ext cx="5040560" cy="3970318"/>
          </a:xfrm>
          <a:prstGeom prst="rect">
            <a:avLst/>
          </a:prstGeom>
        </p:spPr>
        <p:txBody>
          <a:bodyPr wrap="square">
            <a:spAutoFit/>
          </a:bodyPr>
          <a:lstStyle/>
          <a:p>
            <a:pPr algn="ctr"/>
            <a:r>
              <a:rPr lang="es-CO" sz="2800" dirty="0"/>
              <a:t>Dios quiere que sepas que está sumamente interesado en lograr tu restauración personal. Su deseo es que cuando experimentes la bendición de la restauración personal (y la tendrás, así que, ten Fe), serás bendito, pero aún más, te acercarás más y más a Su </a:t>
            </a:r>
            <a:r>
              <a:rPr lang="es-CO" sz="2800" dirty="0" smtClean="0"/>
              <a:t>corazón</a:t>
            </a:r>
            <a:endParaRPr lang="es-CO" sz="2800" dirty="0"/>
          </a:p>
        </p:txBody>
      </p:sp>
      <p:pic>
        <p:nvPicPr>
          <p:cNvPr id="2050" name="Picture 2" descr="http://apocalipsis18-4.com/genesis2sopl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1" y="1628800"/>
            <a:ext cx="3846544" cy="36004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5473005"/>
            <a:ext cx="8712968" cy="1384995"/>
          </a:xfrm>
          <a:prstGeom prst="rect">
            <a:avLst/>
          </a:prstGeom>
          <a:solidFill>
            <a:schemeClr val="accent5">
              <a:lumMod val="20000"/>
              <a:lumOff val="80000"/>
            </a:schemeClr>
          </a:solidFill>
        </p:spPr>
        <p:txBody>
          <a:bodyPr wrap="square">
            <a:spAutoFit/>
          </a:bodyPr>
          <a:lstStyle/>
          <a:p>
            <a:pPr algn="ctr"/>
            <a:r>
              <a:rPr lang="es-CO" sz="2800" dirty="0" smtClean="0"/>
              <a:t>Su </a:t>
            </a:r>
            <a:r>
              <a:rPr lang="es-CO" sz="2800" dirty="0"/>
              <a:t>mayor propósito para la restauración es desarrollar la intimidad con tu </a:t>
            </a:r>
            <a:r>
              <a:rPr lang="es-CO" sz="2800" dirty="0" smtClean="0"/>
              <a:t>vida. Ver </a:t>
            </a:r>
            <a:r>
              <a:rPr lang="es-CO" sz="2800" dirty="0" smtClean="0">
                <a:solidFill>
                  <a:srgbClr val="FF0000"/>
                </a:solidFill>
              </a:rPr>
              <a:t>(Juan 17:3)</a:t>
            </a:r>
            <a:r>
              <a:rPr lang="es-CO" sz="2800" dirty="0" smtClean="0"/>
              <a:t>. En la restauración  tener una relación personal con Dios.</a:t>
            </a:r>
            <a:endParaRPr lang="es-CO" sz="2800" dirty="0"/>
          </a:p>
        </p:txBody>
      </p:sp>
    </p:spTree>
    <p:extLst>
      <p:ext uri="{BB962C8B-B14F-4D97-AF65-F5344CB8AC3E}">
        <p14:creationId xmlns:p14="http://schemas.microsoft.com/office/powerpoint/2010/main" val="8559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80">
                                          <p:stCondLst>
                                            <p:cond delay="0"/>
                                          </p:stCondLst>
                                        </p:cTn>
                                        <p:tgtEl>
                                          <p:spTgt spid="4"/>
                                        </p:tgtEl>
                                      </p:cBhvr>
                                    </p:animEffect>
                                    <p:anim calcmode="lin" valueType="num">
                                      <p:cBhvr>
                                        <p:cTn id="13"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8" dur="26">
                                          <p:stCondLst>
                                            <p:cond delay="650"/>
                                          </p:stCondLst>
                                        </p:cTn>
                                        <p:tgtEl>
                                          <p:spTgt spid="4"/>
                                        </p:tgtEl>
                                      </p:cBhvr>
                                      <p:to x="100000" y="60000"/>
                                    </p:animScale>
                                    <p:animScale>
                                      <p:cBhvr>
                                        <p:cTn id="19" dur="166" decel="50000">
                                          <p:stCondLst>
                                            <p:cond delay="676"/>
                                          </p:stCondLst>
                                        </p:cTn>
                                        <p:tgtEl>
                                          <p:spTgt spid="4"/>
                                        </p:tgtEl>
                                      </p:cBhvr>
                                      <p:to x="100000" y="100000"/>
                                    </p:animScale>
                                    <p:animScale>
                                      <p:cBhvr>
                                        <p:cTn id="20" dur="26">
                                          <p:stCondLst>
                                            <p:cond delay="1312"/>
                                          </p:stCondLst>
                                        </p:cTn>
                                        <p:tgtEl>
                                          <p:spTgt spid="4"/>
                                        </p:tgtEl>
                                      </p:cBhvr>
                                      <p:to x="100000" y="80000"/>
                                    </p:animScale>
                                    <p:animScale>
                                      <p:cBhvr>
                                        <p:cTn id="21" dur="166" decel="50000">
                                          <p:stCondLst>
                                            <p:cond delay="1338"/>
                                          </p:stCondLst>
                                        </p:cTn>
                                        <p:tgtEl>
                                          <p:spTgt spid="4"/>
                                        </p:tgtEl>
                                      </p:cBhvr>
                                      <p:to x="100000" y="100000"/>
                                    </p:animScale>
                                    <p:animScale>
                                      <p:cBhvr>
                                        <p:cTn id="22" dur="26">
                                          <p:stCondLst>
                                            <p:cond delay="1642"/>
                                          </p:stCondLst>
                                        </p:cTn>
                                        <p:tgtEl>
                                          <p:spTgt spid="4"/>
                                        </p:tgtEl>
                                      </p:cBhvr>
                                      <p:to x="100000" y="90000"/>
                                    </p:animScale>
                                    <p:animScale>
                                      <p:cBhvr>
                                        <p:cTn id="23" dur="166" decel="50000">
                                          <p:stCondLst>
                                            <p:cond delay="1668"/>
                                          </p:stCondLst>
                                        </p:cTn>
                                        <p:tgtEl>
                                          <p:spTgt spid="4"/>
                                        </p:tgtEl>
                                      </p:cBhvr>
                                      <p:to x="100000" y="100000"/>
                                    </p:animScale>
                                    <p:animScale>
                                      <p:cBhvr>
                                        <p:cTn id="24" dur="26">
                                          <p:stCondLst>
                                            <p:cond delay="1808"/>
                                          </p:stCondLst>
                                        </p:cTn>
                                        <p:tgtEl>
                                          <p:spTgt spid="4"/>
                                        </p:tgtEl>
                                      </p:cBhvr>
                                      <p:to x="100000" y="95000"/>
                                    </p:animScale>
                                    <p:animScale>
                                      <p:cBhvr>
                                        <p:cTn id="25"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1512168"/>
          </a:xfrm>
        </p:spPr>
        <p:txBody>
          <a:bodyPr>
            <a:normAutofit fontScale="85000" lnSpcReduction="10000"/>
          </a:bodyPr>
          <a:lstStyle/>
          <a:p>
            <a:pPr marL="0" indent="0">
              <a:buNone/>
            </a:pPr>
            <a:r>
              <a:rPr lang="es-CO" dirty="0" smtClean="0"/>
              <a:t>Para lograr la restauración Dios dice: </a:t>
            </a:r>
            <a:r>
              <a:rPr lang="es-CO" b="1" dirty="0" smtClean="0">
                <a:solidFill>
                  <a:srgbClr val="FF0000"/>
                </a:solidFill>
              </a:rPr>
              <a:t>Apoc.3:20</a:t>
            </a:r>
            <a:r>
              <a:rPr lang="es-CO" b="1" dirty="0" smtClean="0"/>
              <a:t>.</a:t>
            </a:r>
            <a:r>
              <a:rPr lang="es-CO" b="1" dirty="0" smtClean="0"/>
              <a:t> </a:t>
            </a:r>
            <a:r>
              <a:rPr lang="es-CO" b="1" baseline="30000" dirty="0" smtClean="0"/>
              <a:t>«</a:t>
            </a:r>
            <a:r>
              <a:rPr lang="es-CO" b="1" i="1" dirty="0" smtClean="0"/>
              <a:t>He </a:t>
            </a:r>
            <a:r>
              <a:rPr lang="es-CO" b="1" i="1" dirty="0"/>
              <a:t>aquí, yo estoy a la puerta y llamo; si alguno oye mi voz y abre la puerta, entraré a él, y cenaré con él, y él </a:t>
            </a:r>
            <a:r>
              <a:rPr lang="es-CO" b="1" i="1" dirty="0" smtClean="0"/>
              <a:t>conmigo</a:t>
            </a:r>
            <a:r>
              <a:rPr lang="es-CO" dirty="0" smtClean="0"/>
              <a:t>».</a:t>
            </a:r>
          </a:p>
        </p:txBody>
      </p:sp>
      <p:sp>
        <p:nvSpPr>
          <p:cNvPr id="4" name="3 Rectángulo"/>
          <p:cNvSpPr/>
          <p:nvPr/>
        </p:nvSpPr>
        <p:spPr>
          <a:xfrm>
            <a:off x="323528" y="2348880"/>
            <a:ext cx="6408712" cy="2677656"/>
          </a:xfrm>
          <a:prstGeom prst="rect">
            <a:avLst/>
          </a:prstGeom>
        </p:spPr>
        <p:txBody>
          <a:bodyPr wrap="square">
            <a:spAutoFit/>
          </a:bodyPr>
          <a:lstStyle/>
          <a:p>
            <a:pPr algn="ctr"/>
            <a:r>
              <a:rPr lang="es-CO" sz="2400" dirty="0"/>
              <a:t>Nota que Él no envía a alguien, dice: «YO ESTOY A LA PUERTA Y LLAMO». Es tal el amor que siente por ti, que con el propósito de restaurar esa relación con </a:t>
            </a:r>
            <a:r>
              <a:rPr lang="es-CO" sz="2400" dirty="0" smtClean="0"/>
              <a:t>Él, </a:t>
            </a:r>
            <a:r>
              <a:rPr lang="es-CO" sz="2400" dirty="0"/>
              <a:t>quiere cenar con tigo, y no solo eso, sino que desea pasar la noche con tigo, es decir, quedarse a vivir en tu hogar. Pero Él no lo hará si tu no le abres la puerta de tu corazón. </a:t>
            </a:r>
          </a:p>
        </p:txBody>
      </p:sp>
      <p:sp>
        <p:nvSpPr>
          <p:cNvPr id="5" name="4 Rectángulo"/>
          <p:cNvSpPr/>
          <p:nvPr/>
        </p:nvSpPr>
        <p:spPr>
          <a:xfrm>
            <a:off x="611560" y="5445224"/>
            <a:ext cx="8064896" cy="1569660"/>
          </a:xfrm>
          <a:prstGeom prst="rect">
            <a:avLst/>
          </a:prstGeom>
        </p:spPr>
        <p:txBody>
          <a:bodyPr wrap="square">
            <a:spAutoFit/>
          </a:bodyPr>
          <a:lstStyle/>
          <a:p>
            <a:pPr algn="ctr"/>
            <a:r>
              <a:rPr lang="es-CO" sz="3200" b="1" i="1" dirty="0"/>
              <a:t>¿Comprendes que Dios se aflige sin ti, sin tu amor y tu amistad?</a:t>
            </a:r>
            <a:r>
              <a:rPr lang="es-CO" sz="3200" dirty="0"/>
              <a:t> Piensa acerca de esto.</a:t>
            </a:r>
            <a:br>
              <a:rPr lang="es-CO" sz="3200" dirty="0"/>
            </a:br>
            <a:endParaRPr lang="es-CO" sz="3200" dirty="0"/>
          </a:p>
        </p:txBody>
      </p:sp>
      <p:pic>
        <p:nvPicPr>
          <p:cNvPr id="2050" name="Picture 2" descr="http://ubdavid.org/espanol/vida-cristo/graphics/1_jesus-heart-do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6602" y="2348880"/>
            <a:ext cx="2166739" cy="2677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2092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lstStyle/>
          <a:p>
            <a:pPr marL="0" indent="0" algn="ctr">
              <a:buNone/>
            </a:pPr>
            <a:r>
              <a:rPr lang="es-CO" b="1" i="1" dirty="0" smtClean="0">
                <a:solidFill>
                  <a:srgbClr val="FF0000"/>
                </a:solidFill>
              </a:rPr>
              <a:t>¿Cómo sabemos que Jesús se entristece cuando no le abrimos la puerta de nuestro corazón?</a:t>
            </a:r>
          </a:p>
          <a:p>
            <a:pPr marL="0" indent="0" algn="ctr">
              <a:buNone/>
            </a:pPr>
            <a:endParaRPr lang="es-CO" dirty="0"/>
          </a:p>
          <a:p>
            <a:pPr marL="0" indent="0" algn="ctr">
              <a:buNone/>
            </a:pPr>
            <a:r>
              <a:rPr lang="es-CO" dirty="0" smtClean="0">
                <a:solidFill>
                  <a:srgbClr val="FF0000"/>
                </a:solidFill>
              </a:rPr>
              <a:t>Lec.19:41,42</a:t>
            </a:r>
            <a:r>
              <a:rPr lang="es-CO" dirty="0" smtClean="0"/>
              <a:t>.  «Y </a:t>
            </a:r>
            <a:r>
              <a:rPr lang="es-CO" dirty="0"/>
              <a:t>cuando llegó cerca de la ciudad, al verla, </a:t>
            </a:r>
            <a:r>
              <a:rPr lang="es-CO" i="1" u="sng" dirty="0"/>
              <a:t>lloró sobre ella</a:t>
            </a:r>
            <a:r>
              <a:rPr lang="es-CO" dirty="0"/>
              <a:t>, </a:t>
            </a:r>
            <a:r>
              <a:rPr lang="es-CO" b="1" baseline="30000" dirty="0" smtClean="0"/>
              <a:t>42 </a:t>
            </a:r>
            <a:r>
              <a:rPr lang="es-CO" dirty="0"/>
              <a:t>diciendo: ¡Oh, si también tú conocieses, a lo menos en este tu día, lo que es para tu paz! Mas ahora está encubierto de tus </a:t>
            </a:r>
            <a:r>
              <a:rPr lang="es-CO" dirty="0" smtClean="0"/>
              <a:t>ojos». «¡</a:t>
            </a:r>
            <a:r>
              <a:rPr lang="es-CO" i="1" u="sng" dirty="0"/>
              <a:t>Cuántas veces quise juntar a tus hijos, como la gallina junta sus polluelos debajo de las alas, y no quisiste</a:t>
            </a:r>
            <a:r>
              <a:rPr lang="es-CO" dirty="0" smtClean="0"/>
              <a:t>!» </a:t>
            </a:r>
            <a:r>
              <a:rPr lang="es-CO" dirty="0" smtClean="0">
                <a:solidFill>
                  <a:srgbClr val="FF0000"/>
                </a:solidFill>
              </a:rPr>
              <a:t>Mat.23:37.</a:t>
            </a:r>
            <a:endParaRPr lang="es-CO" dirty="0">
              <a:solidFill>
                <a:srgbClr val="FF0000"/>
              </a:solidFill>
            </a:endParaRPr>
          </a:p>
        </p:txBody>
      </p:sp>
    </p:spTree>
    <p:extLst>
      <p:ext uri="{BB962C8B-B14F-4D97-AF65-F5344CB8AC3E}">
        <p14:creationId xmlns:p14="http://schemas.microsoft.com/office/powerpoint/2010/main" val="1830249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978896" cy="6264696"/>
          </a:xfrm>
        </p:spPr>
        <p:txBody>
          <a:bodyPr>
            <a:normAutofit fontScale="92500" lnSpcReduction="10000"/>
          </a:bodyPr>
          <a:lstStyle/>
          <a:p>
            <a:pPr marL="0" indent="0" algn="ctr">
              <a:buNone/>
            </a:pPr>
            <a:r>
              <a:rPr lang="es-CO" sz="3900" dirty="0"/>
              <a:t>La restauración es algo sobrenatural. Después que Jesús murió en la cruz por ti y por mi, lo recibimos como nuestro Señor y Salvador. Restauró nuestra relación personal y comunión con Él, tomando nuestros </a:t>
            </a:r>
            <a:r>
              <a:rPr lang="es-CO" sz="3900" dirty="0" smtClean="0"/>
              <a:t>pecados sobre sí </a:t>
            </a:r>
            <a:r>
              <a:rPr lang="es-CO" sz="3900" dirty="0"/>
              <a:t>y acercándonos a Su corazón. </a:t>
            </a:r>
            <a:endParaRPr lang="es-CO" sz="3900" dirty="0" smtClean="0"/>
          </a:p>
        </p:txBody>
      </p:sp>
      <p:pic>
        <p:nvPicPr>
          <p:cNvPr id="1026" name="Picture 2" descr="http://ubdavid.org/espanol/exploradores1/graphics/5_nuestros-pecad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980728"/>
            <a:ext cx="3024336" cy="51125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705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randombar(horizontal)">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9070" y="404663"/>
            <a:ext cx="4912097" cy="6264696"/>
          </a:xfrm>
        </p:spPr>
        <p:txBody>
          <a:bodyPr>
            <a:normAutofit/>
          </a:bodyPr>
          <a:lstStyle/>
          <a:p>
            <a:pPr marL="0" indent="0" algn="ctr">
              <a:buNone/>
            </a:pPr>
            <a:r>
              <a:rPr lang="es-CO" dirty="0"/>
              <a:t>Es como si fuéramos restaurados de tal manera, que pudiéramos disfrutar de la experiencia que Adán y Eva tuvieron con Dios cuando caminaba con ellos en el jardín de Edén. Su presencia y Su gloria estaban allí en el jardín. El lugar confidencial de Su presencia es el jardín. </a:t>
            </a:r>
            <a:br>
              <a:rPr lang="es-CO" dirty="0"/>
            </a:br>
            <a:endParaRPr lang="es-CO" dirty="0"/>
          </a:p>
        </p:txBody>
      </p:sp>
      <p:sp>
        <p:nvSpPr>
          <p:cNvPr id="4" name="AutoShape 2" descr="data:image/jpeg;base64,/9j/4AAQSkZJRgABAQAAAQABAAD/2wCEAAkGBhQSEBQUExMUFBUVGBkYGBcYGBcZGRgYFx8cFxcYGBsXHSceGhojGhgYHy8gJCcpLCwsGB4xNTAqNSYrLCkBCQoKDgwOGg8PGiwkHyQsKSwqKSwsLCwsKSwsKSksLCwpLCwpKSwsLCwpKSwpKSkpLCwsLCwpLCwsLCkpLCwsLP/AABEIANAA8gMBIgACEQEDEQH/xAAcAAACAgMBAQAAAAAAAAAAAAAABQQGAQIDBwj/xABFEAACAQIEAwYCBQgJBAMBAAABAhEAAwQSITEFQVEGEyJhcYEykUJSocHRFBYjVGKTsdIHFTNyc5Lh8PEkQ1OyNILCY//EABkBAAMBAQEAAAAAAAAAAAAAAAABAwIEBf/EACURAAICAgICAgIDAQAAAAAAAAABAhEDIRIxE0EiURRSBGGxcf/aAAwDAQACEQMRAD8AqB7RYqf/AJWJ/fXf5qx+cOK/WsT+/u/zVANYqNmBh+cOK/WsT+/u/wA1H5w4r9axP7+7/NS+ilYDD84cV+tYn9/d/mo/OHFfrWJ/f3f5qX0UWAw/OHFfrWJ/f3f5qPzhxX61if393+al9FFgMPzhxX61if393+aj84cV+tYn9/d/mpfRRYDD84cV+tYn9/d/mo/OHFfrWJ/f3f5qX0UWA0scfxJMHE4gjzvXT/8AqrHw/HXGGrs503Zm19zVNwzQwq3cDHiTzI/2KzJWUgx5isS05IA0ymem49xtVN7TXCb2w2AJGk8wfWrliWLKznUKAD68jVe4vdtu6jeQPYjT5VLClGVsvd6EPDsLmdjOijNXG4WKPck+IwNeVM3w/dJcj6ca+n+tQsZAQDpyrt5XI20vZFs2pga66zryoxJynQ6VNw1qFLA67Cl0GTsetaUxOFI3FqYgkTyrrcuQ2k6CB95qOt8g6bxW5MzO9DT7BHbPIAkmdKlcOwAd8jMwEHMV1IHWOetRcK4BG3Oan4VGbMLfxEjxTEAT/E6ViUuKpdilL0SO8OEbKsZmAm5JMr+yDtWCg11EbjU685qViOy9xUS4ClwMBOZgNegBIJFceN4Aq1rwd3+iEqNhqQeZrkXFvvbFCHLTI9rFl8ihSZHiA6AzUjjPFQQLbpkZR4YMGDyYD/mmHZrg4yZ30DAqhHlvPvAqJgOxBuEXb13IrMfCAS3hO2vOsylji3b6/wBKZMTvjE04d2gZEW05JAcEdfMelTP6sw+JvKiX7gLaBWWZPQEH+NRuN2haxJDeAQAvkugBPnXDiOJFu8blhohpUjXyJHrqfemot7hqwxLJdR9D380Lg0GIAA0AJWRRSReF32AbupzazB1nWaKnwz/uK8n0Vs1ismsV1nCFFFFAgooooAKKKKACiiigAooooA3s/EKtnCMRkZCdYM1U7HxCnWHx2WVKlmGwHMUI1EtmDbMGzHwmBHTX/WlPHsEFxFyDKW9A2mp5nSpvi7szK6/CfOCNqS8SunOqLqN2nmdzUu3SOuMdWRXv5gqtrJmPtqFiLWa7E+EbnzNMe5GZnGoCx71wsWgHUHlqfM71aMl0iijqydheEFlltF5byegHrWH4coQIoJaTPh0nkpnarD2OdHvB2UmSVSRKiPpa6TNWbii2MRNskZgeQiD1nad6ny2PbPIMXw3KWEEECeceYHpUKNZ5VaOI4ITq5IBKmfWAaRcQWDAiFkT1q8Z2YZzwlnMQImSPID1NO+J8Hu4ZZeFB+E5h4o18ManelfD8UiMc4JGUAZTGpM6npFNuIYwXO5/Kbd0IigLBA/RzoTI3P3VLK3yX0TZIwWIRWR/7YqZykFVHTfUioXFeLNdZi669f4Afs077P43Dl2t3UHdsALZO6wDEkeR38qz2n4Qtq5aAbMhtkg6awSffcVzJpT2aS92O+yNhbmBtqw+ItDdDJ2rvatNZxAVyCCR4vIyAfIzANLuy/H8ipYyCCT4piJ2MnSnPaEGQG10Yg/WiDlPnvUYxvI4vqReM1JaK3x3h9q4uIu92rkOgU6yYBZoM7GKqHDODX8Xm7m2FAEzqFnkoJ516PwZ1bvHcAW1ZmYnaYyhY8hOldOA9qrN0m3omvhBAUEbAiOflVk5wg+Ebr39E5U590eb/AJBxFdIviNIk8tORor2Q4cUVy/nZv0ia8EPs8GNYrJrFeoecFFFFAgoorvjcE9m41u4MroYYSDB33GnOgZwooqXguF3LqXXQStlM7+SyF06nWfQGgCJRRRQIKKKKAMrvTrA20aMxGvnBB9aSg054PbTN4zAJ0gRB9elKTpGkWzGAIjCZACmTv8POqkl4jPcP0iQPvpt2ix2Uwp0IEjyik2NuzCiBlA08zE+9Yx1KNnWrSSJSN3dpZ+mwMe81CxN/xEjmTH8BH2114hfm4vILp8qhXLwLCNgd/etwWrLpnreBw/d2LFoI48AllEgT8QPQkmtuJcItzmD5NADpJ094rS9dslkupejQaKd9NzyPSl/E8eGBk/bUJSV0VirKvxnh8OXVgeYERmjearLsGZyRBjlt5n7KddpeIOqhVQeKRnAlgOnlSC2pUanz++uvCqVnNle6LJ2fwn/Tm4LQdpYyRMD/AGKOzWBuXLy3HP6OZYMfjWNVC89xTbgNkLhkSPEy54OxzE6H2ppb4ehHjCSB4V6wNo6V5881ORNIg8YwOGDp3N1EfMBlmYJ2bTpSnjN+5lAdYKiNjud2A5T5Vrx7gNhDb7tSGIzNLGJ8gdqh3LDAAmYI8JPPcVvHVJ3Zl3Z04R2gS2MrKjuDpnzabRAmKuvEeI3GsF71oLAgQebEEGOWg+2qx2X7MJiRfa5aFzuypADsp1mdgasHCsOt5hYkm3alyZmVU+FJ+/oKeSKcuSLRuJVcdxS4thrH1mDOTvPMfOvSOzvZ+3hrCAIpfKMzQCSx1OtecHCHEvdZRGYlusa8qsSduMRYAW9YV4HxKYnzrt/ly54o48bS9tdHPil8nNl8n1+ZrFVJf6RsPGqXZ/8Ar+NFeV4Mv6nT5sf2eUmsVk1L4Vwp8RcKIVEKzsznKqomrMT0A6A16J55Dop1/UVjb8vw8/3MRH+bu/urI7JXW/sruGv/AOHeTN/luFW+ygdMjcB4Yt64xuSLVpGuXSNDlUaKD9ZmKqPWpPbHXFl//Jbs3P8APaQn7ZptjOzeJsYJbKYe8z3iLl9lRmChZ7qzKg6gy58yOlRO0PCLzWsG/c3c3cd2w7t5BtO6iREiVy0DrRWaunYzw4LFf/17xD/dt4e9c/8AZlpFgez7d7cXEZrKWBmvGBmAMZVUbF3JAXlrOwqxLxG0OE3ntYdrM3TaTxs4PeqodizfS7tSpiBJ03pBFeyjUz4RwxHV7t5ilm3ocpGd3IOS2gPMxJJEAA1H4Zw1r9wIkDQszMYVFXVnc8lA/wByae8M4Zg7lxkUXXS0ly7dvk5AVRTARAPCpcrBYkmNhTEkVeimeDwKtg8RcI8dt7ABk6B+8DabGSq/KpnFezS2MKHLk3kdFvW4GW33qs6LO+cBfF5tHKgVCAU74bhi3hzBRvNJKYYd2RSwOh0PtyNA0TuM4Yoy5iTIHLSPXrSoeJsx6z94+6tS7OJJYjlJkAdNdqm8K4c96+ltRqxAHl1PsK3qKo64ps0uYchJPxfZryFT+DdjMRiT4UKp9d5Ue3M16twzs1Yw6eFQz/WbUk9ddvap9gkgk6f76VPyVpFb0VrhfY3ucMbbOGecwcA6fsieVI7mAbViJAO8bmvRHUldN4pfjOEBiJPhGoVevU1KUfY4zKOeD96hBmTsQNR6VWsX2YurcWRmSQCegnWRXrtrhgQ+EH35Vtd4Mjaka861Fyj0Zk1LsqmFwfRwADpoJy9BUhcEQBDBiCdWB29tqY4/hndKWTQDly/0qLhMSHXMBvv94rz80JJ7FxrZrewK3ILHVASpH0SfI7+9Kr1rN3lgrLtcFyVGhSNSByg8vOmjXFV4zBc20841IrlcvQ/hgkIRpuMx5z6TWcXJSSfRqLUmqOvYxFs2sSZ3YAdTCyBR2ZtW1uNd0JLZIHwwAJ95O9V+090M1mfG7gyNgp8JPyFO8SVshUtrBEw0/S3M1bLkafH2blGtsVcS4W2DxDOCRaYQrrsMxmGHPpXHHYtLtuS4zbSNj6g7U84ggxFhkYyzKJM6AjY/MVTuF4ZZRbiFgW0gw0banpMb1rHWZOXtBhqCpIjfkvkKxXa5wkhiCxkE9Pxoq/KX2L4/qV4134fj3sXFuWzlZTpzHQgg6EEEgjmDXA1irnmDy6MJf8QY4O4d1KtcsE/sFZdB+yQwHWt8McNhT3neLiry621VHFpW5PcNwAvG4UCJAk0gooHZ2fG3C7OXfMxJLZjJJ1JJHnTe32lufkfd9/eW6l3MhDuMyOsOpIPJlUgH6xpFRQKyxYDF2buGZMRiHRu+7254Wd7yhMqKrbZgc/xkDxTyisfnMrl7Vy2VwrILa20IzWgpzo6ltGuZpLE/FmbbSK9RQOyzYXF4FLF2yLmJBu5M13ureqoS3dhBc0BOUkljOUaaVvgu0dlQ+GRWs4a7bdGuEB7rOw8N25l5AiMi6AMdzVWooDkXHg3FcFhrd1c1y8/guKxTKj3LRm2gXUhZOYs0SBEdVXC+II9vE2sRdKd+UuC5lZ/0iMSZC6+JXf3ikdFAWS+JvZLgWFYIqgZnPiciZcgGFmdFGwA3M1xS4YjWuVboaaBdlr7D3LYZkuaC4I1y5WA+iZ2PQzVt4J2bTD4wXA3hZWyDcAmNM0wdJqncIGGeybTyt76L5jl1208qvdrAOlhTlXMqjQOx1GgPSsM9CHQ/NotcHQa1MK0o4BxDvV8XxqIcefX0NOM1JNGZKnRzvuaMOumtZuMOdYVoFAq0c8XcAiazbuSJIioCJ3t0ufhQwo5Ejc10u4yAQKSdDqyN2gxQFsiqxwklUbX4mkfYK24xji7QDz1/ClWL4kLUFh4Zg/Ka5sr5KkanUYkLjHEs2IBQE93OadFkAwV86nWgXyXEb4rYJ8txrSrjGKDlYaDuNNCCCDXDhnEMmZVutlCgRkAXSee9Wji+CkRxSrJom8GvEd6zSWOitvGuuvWKnYDHM5ytvryGv4R1pTgsewBVTozE+h/1qaL4/JywnNcbKD5DcH3/AIVXJ/Hjw5NbZtz5Sf8ARItYhcxW2pZiYLMclvT7TUHiJuKSCRDMVkARpoYJ1ApfidGVQcwB3GuszTHiSeFGMCMuWJMzuzHqTPyrccPCq9jhO7osidmcHA8b7fX/ANKzSReJpA8DH3orH42T7MeVlINYrJrFaOMKKlYKzbYXe8coVtlrcCc1wFcqHTQEFvlUWgAoqRw7Cd7et2x/3HRP8xC/fTnt5h7a41jaAW26I6gCAARl0A81J96ArVleorthMI911t21LuxhVG5NciIoAxRRRQIKKtXYvhaXbWMLgEm0bduRMOyvdkdCBZ386qoNA6Cutm0SdBNcq6WLkGDtTQIkKSHI6AR516N2R4vcvWnBGbIAGPPbSK8vPxkw3QEma9S/oywTW8KzsP7VpHoBE+lE0kduNtI68NxkObgYhgI00nyM1YeG8TNwakFucaem9Iu1WOtoVDRErPI+IgT/ABrlisO+HcScyH4X5EHkehrm2uizpjziGIuZ1EQo19YrTH8eGWFBznlBIE+dcsJxiREz1BpgMYvkPalVh0dsLby2lGxgT6nelPHMeEtwu5rviseggFo++qbx/iuYnL6DyHX1rbdqhKPsT4vHFrqjkGEAdetY7S2LXh8YS4euxPRgP41xwKTdSeRJPtXXG4BDN23bW5zaWMkc4B0pUlNEszs4YYgJbJWCNOs6a6Vpawy95lt3AQRJXeI1IHSoJIZgyzkXQTy010O5FdMDhczE27pYwfCIBJ2gzyrrk1xIw1JErDWGuYgW7fxgjbaNDPnzq22uytzFMFWbdm19KJJPOBzJPOqTgcZftXy3w3AuUldwD4dfPUCa9c7EYa/attbvWXBkt3puBw8/+tNN0l9GpTtvXYtX+jzCGbea+rmTmJ+6Irz7iuJKBrDMc1u6YjY9K92d9VEAyYAJ1nyqv9l+B4J8RfxFsG863WQu40DQCQgiIE71aM+7JddHkSrdj4G/ytRX0WF/ZFFHmEfL5rFZNNeyuGt3MUi3ArCHKqxyq9wKTbRjyDPA+znXIYM8K4aDYxF+6v6NbZW2xkZr7EBAn1iBmJ3AA1pRTvieEx167F2zfLDRUFpwqD6qKoyqvpUj811F7CWGZlvXT+nSVY2xOnw7MUk5TJEDrFA6OvYngdw4nDXjkVBdBXO4VrmQy3dqdXiOWnLeoXbBoxAtnezatWm/vKgL/JmYe1M7OMi8OIX1K2kIGFs7F+70tqo5W0GrNzOmpJrS52buPjw623u4e5eF0XQCUNpmzks/wiFJDAnQg0jVapHLh3B8VZS6Is2O9VU7y7cRGAYZzbQltGZWXMIkCASJpQeBXhduWmXK9tHdgSPhRc5II0MrqI3kU04zw3F4jGXUKXWIu3GAIIRQ7SWzHwqhAU5piAKYYO+t3Hi1bPeZcHcwysP+4y2XEieRbQeQFAqKpZwFx0e4qMyW4zsBouYwJPma5WLDOwVFLMxACgSSToAB1q54W6BdfAWzKjD37bEf93ElM7t5w1sIvkvnS7hPD71jDNfW0/fYhhYw/hOYBgTddBvJAyA/tNG1MKHnBOFthcFfd2tnu3dmyOr5W7i5ZVGy6Bs90aVQcPh2dlRFLMxAVQJJJ2AA3q3WcGgw17AI2bEtlutlbwtctn/46cmYIWM82EDYVns32axK2cQ4ttausFto1z9Hktknv7gzeLRQqlgNnMa0htXSK1xTg13Dsq3VALDMIZWBAJU6qSJBBBHKKhgU/wCIYVsTctWMLbuXLdhO7VspGYyXuXGnRFLMTqRAAmkly2VcqYlSQYII0MGCNCPMU0ZrZ2w9vNctp9ZlB9zH317W95bKIg0AAUeXIV4zwRpxdk8u9T+NendorxgR1/gaJo7MTsrXbK7mt3Z3BX7CB+NWTsNxRMRglR4ZrfgZTrp9E/KqV2nxJ7s/tsF/y+I/dUfsVx78lv5m+Bxlby1kH2ojH4NGpP5F/wAd2dyybT+zcvRvxqC12/a1dSF66EU6xvGs1otYCXSDEZss9Rrs0daVYLjZ74I4KWn1hxDJpMa7iocDXkS7I113vnwLoIlvOoHEuGNO3rV3staygp8J1AAifOk3HLusk+1KK2abspDYdlOm4M0oxN021YAFlJkDWFnrGlWbGuJiQOnnUI4GQ6yfEIyjWf8Aiq2l2YnFSQr/AK6QWT+jUNsI28zrtWnDccMwYorPIAghSB99crvDLmHBZ7WZG01H29QakcOso3iFs5V1zHcHoDzmqOq0cqTi02X7srwiwxe6Tma4yowbZSCCo9yPsprw/imNfEm3lt27KaZmVybgBIlWGk6bV5wlh3JuYZiwkNcQbjIZDR5RVu7O/wBIpuMUy6Qe7VFZmd2JMuR8K61uG10andtD7tzdL4XNZZybdwNmXdCp305A6H1pL2Ts3FxPeLh8Q1p3ZxDqLSlvpETqR57Uvw/Fr1vF3jdtNZs3crNmJKBlMtlI3DAVvhO1QzuuGF0LdbMQAVBc6MVnUT5VtKzFWeqflo/a+VZryr+sm/5396Kv4g4nnhrFZNYrhJExeNXwuUX7wX6vePHymKjWrzKwZWKsDIYGCCNQQRzmtKKAJGO4hcvPnu3GuNtmYyYGw8h5VyF1spXMcp3EmD6jatKKAJVzit5rYtm9dNsbIXYr6ZZiK5YbEtbcOjMjLqGUkEHyIrlRQBvZvsjB1YqwMhgSCD1BGs1NXtFiQXIxF6bghznaWA0EkmdiR70vooAK7W8bcVw4uOHGzBmzD0MyK40UAT8Zx7EXVy3cRedfqtcYj3BMGl7PArNaXBTQDHs+k4qz0zqftr0njzQqkdTXnfAB/wBRZ/xB/EV6B2laET1/hqaMnaOvCrRQuP4vM6W/qat6tvUazgiwJGup1H2elb/kbMxY/SJPz2pph8K9gMwggjattcY6ZOU7dnZMV3dptQ/eAAhtIjY/3hUXAh3YMxZlBI3J0GlFx/Ac6EFj4furrgbirAbodOvWpRejFlh4Vxl1VkLA5VUCeR1k/wABWONcRGhJBB0HWoOGA7osFbxbAc9dxO1KeKFmujwFQBBEzRxTdlfK6o7XfhLkzuR5a5Qo9N6iniOq5QM06k8zy2qVdvAIcsFYmDsD/wA1F4fhxoTK8/U9R5U1Xsk2x1hs91GByv4TIg+ug61ys4EZBmuADUAbCdoI661wwV/K+VjlkGW1IYxtW97HqQEUSIIg6+/kaf8AwHJvsjYm5+T3Ge1bcSMjafFm1Jj0H21ZuzPa45il4JZRYEW01E6gO50AqoJ3rMfEYQRM8o612xdl2tlQxEzMCZn6x+VOzSl9lhxPaJMVeGHuqUVSwbXLDIxMzyGUimXC8j3nZWDLbARGBzee/WqJZUPf8Vk33KqMqtAzAAMx5mYqydnuJormwiBGzMxVWkIBpqdpJFcmZNp0Ug0NlwtuNZnnpRUw8SUaZh9lFef5J/Zc8gNYrJrFeyecFFFFAgooJpr2lwaWsR3aCAtuyG31c20Zzr1YmgYqorKiSBt5nb3pjxo2FKW7HiFsENe1BuudyAdkEQo3iSd6AFtdcNhXuMEtozsdlUFifYa1yprhOOm1hXs28yO7hmuI0FkAju20mJ10IGpkGgEZxHZPF21LPhrwUak5CYHUxt70pp32fwN4MuI7w4e0jCb5JUaalUG91v2QD5xUDjGKW7iL1y2uRHuMyr0DEkDSgbRDrKisVJwNwBpNAi09j+z9x7qOVhF1kwNtqsXbYBLKknQEj0kaTSjs92jyliwIUDQRqfTzqD2j7QNfV7SJAbr06nqazcpS2dsOMYin+tVUnnpXQ4pnBCmRzg1xw3BkW0jP42aS2m2sCPaplnBi2rFNM2npNUnNdHKR3xhK+JtZgczp5CpdjCiASdY3MRHMVz4CqC/N0THwmYXN5104jcJxBW2cyz7A+ccqFTYDnuVDpkOhB0J3HQdKSuWN1gg8yBsKnYbAviVYvcQFDAUaaefrTrhmA7m2VZVEncSdDpqTSVICnXLR1UaEHQ8vOpN12FxQ65hEiOY2NRrgPfXEB0zEDWQB6+ddcMLivAAIAjU6Dr6UpKkaQ3w3Drbhs3hBjKQfnpypXjltIxFqfCcvuImu19nZGg5cw1CiZHnP3VEw+DKAGAROp3gnnG+laWlsT2a98FBGp5k7/OuOIxDXCpVDttMmF0qcLZFxgi6MPiIME+R96a8G4QzaoQlwSM28EawR0PWkmkPiVDE8TkAohRl2YHUEb1EwOKtL4rgul2OpVgAZ9NafdqezV6xN4gFSSGC7An6XoaqStBmAaokpJg04svdvhNtlBytqAfhuc6KSJx+6AALh26/60VzeJlPIxealcJ4cb99LQIXOdWOyqAWZj5BQT7VFNSuFcSaxeW6oDFZlW2ZWBVlMcipI96ocw84mbBwLNbsrbTvkTDuR+luBQxvO7cxqmg0UkAbVr2U4Zc8VzudXQrh7l23No3pECXGTMVDqs6ZiKOJcdwl9g72cT4QFS0t20tpFH0Uy25C+0nma53e1Nu6ot3sKvdIALYtO6PbA1ADnNn1JPiB1JiKRrVmcXw38rK9yltL4Qi/alLM3AzKO7RyAWygZgugJ86ndq+yuKuY26yWHKsVg6R8CjcnkRHtSHtDxRcTf7xUZZVFOYhmcqMpdyoALGBMCjjfFRfa0+XxratpcJg53tyubzlco110phaJow1vCKve2hexLgMLTT3doN8HeBdblxhByTABEyTFdO1uC7v8AJrRtKl82zcuhVAl7zkqkLp4QIAG0xWcX2uU3Xv2sOtvEXDJus7XChOhNpSAqHoTJHKtLfaO0e5uXbNy5iLKqqt3uVGyEsjOAucsJ1hhMCkGuhhhcK+Hwqzh0zK5bFJesy5suQLbrmGYWxDAlIIaqrxEW+9udzm7vM3d5t8knLPnEVYsH2vtd8L93DnvRIY2rmS3dDTmW5bdWENJnKR1iaqzc40+6mJjTtHxJb179GT3KKiWlIjKqqAQBylsxPUmaV1K4nikuXWdLYtKQsINhChTyG5BPvUWgTCpGA+Oo9dLFwqZAmgC78MIA1UbdKb4Tg9q6MzHXygZfWqNhu07DTL71auEcZRcOqlczXGGZidIYx/Cpyi1spFoi4zgJ7t2t3UZVMDXkNfnNJBi0+G4rEiCImB6jenXaLiFqyzfk7gOTBXQrA0Oh5mqybhBBcEG5qJ5+tVVNIq5xcOKWxlw/FWg+QKMr6EkaA8o6V1u3jhbjZNUcagjmOhpfdt+EhR4iIn1re3wxdrrkERopJ/vb0+HyNfjZE0kd+D8YVWHeaCSSw19NPspnxHi35QO7t5gpHxHqNgANaqyYWbmQe3Xy+ymdrBd0wLmB5HY+1KSS9kZWnTN/yJbUEAkgZtdCT+FZtGAT9bWs4q8brzJblrvA5VysK2cQDv00kfRn0rPfZnZyxWIZwoAiDG+8a6VtY4rky+Ajzk69d/4UxsYCQfCMwO/TzHlUlLTZCrKrASSI0M8x0PpRLIkui0MTluxl2exFu7bdAQGIOUHcE9B8q6cG4ReS8SwZdxK6q4HIjlVI4rNlgyE5fon6QI5Hzq/9ku035TZGvjTwv68j8qy9K10ah3T7Rv2iIJIOukN0jaIryfEcJa3dKN9EkfLY/KvWOL2y3Lfc+VUzjv8AaloIDbem1KE+LKZo3GyntiEn4BWKYNgEnair8zktmhrFZNYrBMKKKKBBRRRQAUUUUAFFFFABRRRQAV1w/wAQ865VlTrQMmXMOBIOs6CmPAsrIWvEuoBCLr8Q9DppUHD4UuPExHoa74PgDHMbTaKYzGRJ9q2pL2dUckE06MfkuGOIcNnVCAVgnQ85Nb8TvLca3bZgoTXOTuNIAqThOLGxksXbXjLSTm3BO58o5Vr2lyBsygZIBga69f8AfSmtvZqONZG2tIi2salm4CGN1djBmBzM8zW/HeMm88rpIjTQAdT09KS25UKQJB58tdakHiYYBQNADMjet/0SWacU4miDu2JDE7azrXdMPdvHV2AA0JPPlpUHD4N2PhUn8Purvg8U6GIO+s7Abc6JLRjfZwxGLugwdCDOnX2q08H7SWrZtKx8LyLkicpIgP7E1XMks0Hc/bUS9a8W80njuhJ0z1ZsFlyBXLKVnMPhZtOXQjWoGKsENpy2qk8N7SX7AhWzL9VtR7dKtXD+1Fq6NWyNzU7T5GoOLh2dUcir6ImPshwQwkHfy6MKb/0Y2MpxFl9/C6nqBpNcr+HDaiuvZnEdziVnZpWemb/Ws3WvRRrlv2WniHCywMe4/Cq92s4dqNNIEeoFXW68a+1K+0GGz2tNxUpKujcXemeRGwfKimt3hJzH1NFb8yOf8NCA1ismsVU4wooooEFFFFABRRRQAUUUUAFFFFABWQKxWRQM7JmExmIA1jkPSpNrUDI7SJIAJHLpRw4hdY35zHsab4LF5MxFksQfikTqNhTZs48Lx1u2xW/bFy240JEuj8iDvBpe122L75ZKttM8txrWmP4zmuqRb+E6pz23J61GfFZiGIgTt086qluzePK8clJHS7iTqV5DbT3HyriW2AAA2I51qwGaBOU6mIrqcECQyFg0gwennTMznzlyJnBMc1h3YLMggTETyJFQ+K45mYmYYnYbCahXrly20E+nOt7lyCrESR/v+NFM0srUXE7By2jHUadPeo7gA7en410uuPiEE8z51HJJ3Otb2yXs1VDPlyrscPImK72MPpM1It2ZB9aVjNeE8auWTlmVnYzVrs4pLgDA5W+qfuNUe/Zhql4PFZdzFTljtWjccjj2evcGx5uAo4hgJ9Y++mBWbZ6iaovZ7tZ417wjMCADyYHSD5+deg2CpBK/Cf48xXI79nZGSatFGfCNJ050VbjghWKlwX2X5o8SNYrdrLT8LfI0dy31W+RrrPHNKK37lvqt8jR3LfVb5GgDSit+5b6rfI0dy31W+RoA0orfuW+q3yNHct9VvkaANKK37lvqt8jR3LfVb5GgDSit+5b6rfI0dy31W+RoA0orfuW+q3yNHct9VvkaAM93miN9/wAKecOw2Ia1FsBonxkQCegnc0jNu7sqXPZGP3VYcHx2+li3ZtWL0hcuZkeFncjTeK07opaZD/NnErba6yAlvExkZsvWOlK8TdUbCRGv4VbE41fyqj2bzwMoIVtvPSkHcOS3/T3YkwMjbfKtRbfZWGRRTVCrDgC2WJ3Og/Gu1hzl3I1571m3w265c9zdXaP0b8vau/8AVt9iDku+Ex8Da/ZtVaIEfFXg4CnfkPwqGuGM+IGOtObHD7r3R+hcZQZJRx8tKL2EuzHdXI/w3j30pJpOhCtMEpkk5R0FcrtuD4TI86bHAXJnurkf4b8/ah+FXJBFu55/o2/CtWAtS8VGxipdnFaRXW9wq8x/s3A/uP8AhWn9VXthaueuR/wpaAi3POtQ4nWp/wDUd3/x3J/uN+Fbjg9wSO6fX9hvwrVpAL1vEeUV6f8A0ecf71LlpzLL4l6ldj68q8/bg1wj+zuf5G/CmnZlb1jE237u4BMHwN8J0PKpzqSN45cZHqvfCipZwh/8Z/yn8KK4eEjt5I//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3.bp.blogspot.com/-bsN4k8t3RPY/T0vBaxBnUmI/AAAAAAAAIY8/QNT815fuECo/s1600/ada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21458" y="404663"/>
            <a:ext cx="3443030" cy="2902147"/>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521458" y="3501008"/>
            <a:ext cx="3443030" cy="2862322"/>
          </a:xfrm>
          <a:prstGeom prst="rect">
            <a:avLst/>
          </a:prstGeom>
        </p:spPr>
        <p:txBody>
          <a:bodyPr wrap="square">
            <a:spAutoFit/>
          </a:bodyPr>
          <a:lstStyle/>
          <a:p>
            <a:pPr algn="ctr"/>
            <a:r>
              <a:rPr lang="es-CO" sz="2000" b="1" dirty="0">
                <a:solidFill>
                  <a:srgbClr val="FF0000"/>
                </a:solidFill>
              </a:rPr>
              <a:t>El motivo principal de la venida ce Dios al </a:t>
            </a:r>
            <a:r>
              <a:rPr lang="es-CO" sz="2000" b="1" dirty="0" smtClean="0">
                <a:solidFill>
                  <a:srgbClr val="FF0000"/>
                </a:solidFill>
              </a:rPr>
              <a:t>Huerto ese día después </a:t>
            </a:r>
            <a:r>
              <a:rPr lang="es-CO" sz="2000" b="1" dirty="0">
                <a:solidFill>
                  <a:srgbClr val="FF0000"/>
                </a:solidFill>
              </a:rPr>
              <a:t>del </a:t>
            </a:r>
            <a:r>
              <a:rPr lang="es-CO" sz="2000" b="1" dirty="0" smtClean="0">
                <a:solidFill>
                  <a:srgbClr val="FF0000"/>
                </a:solidFill>
              </a:rPr>
              <a:t>pecado </a:t>
            </a:r>
            <a:r>
              <a:rPr lang="es-CO" sz="2000" b="1" dirty="0">
                <a:solidFill>
                  <a:srgbClr val="FF0000"/>
                </a:solidFill>
              </a:rPr>
              <a:t>de </a:t>
            </a:r>
            <a:r>
              <a:rPr lang="es-CO" sz="2000" b="1" dirty="0" smtClean="0">
                <a:solidFill>
                  <a:srgbClr val="FF0000"/>
                </a:solidFill>
              </a:rPr>
              <a:t>Adán, </a:t>
            </a:r>
            <a:r>
              <a:rPr lang="es-CO" sz="2000" b="1" dirty="0">
                <a:solidFill>
                  <a:srgbClr val="FF0000"/>
                </a:solidFill>
              </a:rPr>
              <a:t>no era para </a:t>
            </a:r>
            <a:r>
              <a:rPr lang="es-CO" sz="2000" b="1" dirty="0" smtClean="0">
                <a:solidFill>
                  <a:srgbClr val="FF0000"/>
                </a:solidFill>
              </a:rPr>
              <a:t>castigarlo, </a:t>
            </a:r>
            <a:r>
              <a:rPr lang="es-CO" sz="2000" b="1" dirty="0">
                <a:solidFill>
                  <a:srgbClr val="FF0000"/>
                </a:solidFill>
              </a:rPr>
              <a:t>sino para darle la promesa de un Salvador, y restauras su relación con Dios. </a:t>
            </a:r>
            <a:r>
              <a:rPr lang="es-CO" sz="2000" b="1" dirty="0" smtClean="0">
                <a:solidFill>
                  <a:srgbClr val="FF0000"/>
                </a:solidFill>
              </a:rPr>
              <a:t>Por eso Dios lo llama, Adán, Adán, Adán donde estas.</a:t>
            </a:r>
            <a:endParaRPr lang="es-CO" sz="2000" b="1" dirty="0">
              <a:solidFill>
                <a:srgbClr val="FF0000"/>
              </a:solidFill>
            </a:endParaRPr>
          </a:p>
        </p:txBody>
      </p:sp>
    </p:spTree>
    <p:extLst>
      <p:ext uri="{BB962C8B-B14F-4D97-AF65-F5344CB8AC3E}">
        <p14:creationId xmlns:p14="http://schemas.microsoft.com/office/powerpoint/2010/main" val="268784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p:cTn id="7" dur="1000" fill="hold"/>
                                        <p:tgtEl>
                                          <p:spTgt spid="2052"/>
                                        </p:tgtEl>
                                        <p:attrNameLst>
                                          <p:attrName>ppt_w</p:attrName>
                                        </p:attrNameLst>
                                      </p:cBhvr>
                                      <p:tavLst>
                                        <p:tav tm="0">
                                          <p:val>
                                            <p:fltVal val="0"/>
                                          </p:val>
                                        </p:tav>
                                        <p:tav tm="100000">
                                          <p:val>
                                            <p:strVal val="#ppt_w"/>
                                          </p:val>
                                        </p:tav>
                                      </p:tavLst>
                                    </p:anim>
                                    <p:anim calcmode="lin" valueType="num">
                                      <p:cBhvr>
                                        <p:cTn id="8" dur="1000" fill="hold"/>
                                        <p:tgtEl>
                                          <p:spTgt spid="2052"/>
                                        </p:tgtEl>
                                        <p:attrNameLst>
                                          <p:attrName>ppt_h</p:attrName>
                                        </p:attrNameLst>
                                      </p:cBhvr>
                                      <p:tavLst>
                                        <p:tav tm="0">
                                          <p:val>
                                            <p:fltVal val="0"/>
                                          </p:val>
                                        </p:tav>
                                        <p:tav tm="100000">
                                          <p:val>
                                            <p:strVal val="#ppt_h"/>
                                          </p:val>
                                        </p:tav>
                                      </p:tavLst>
                                    </p:anim>
                                    <p:anim calcmode="lin" valueType="num">
                                      <p:cBhvr>
                                        <p:cTn id="9" dur="1000" fill="hold"/>
                                        <p:tgtEl>
                                          <p:spTgt spid="2052"/>
                                        </p:tgtEl>
                                        <p:attrNameLst>
                                          <p:attrName>style.rotation</p:attrName>
                                        </p:attrNameLst>
                                      </p:cBhvr>
                                      <p:tavLst>
                                        <p:tav tm="0">
                                          <p:val>
                                            <p:fltVal val="90"/>
                                          </p:val>
                                        </p:tav>
                                        <p:tav tm="100000">
                                          <p:val>
                                            <p:fltVal val="0"/>
                                          </p:val>
                                        </p:tav>
                                      </p:tavLst>
                                    </p:anim>
                                    <p:animEffect transition="in" filter="fade">
                                      <p:cBhvr>
                                        <p:cTn id="10" dur="1000"/>
                                        <p:tgtEl>
                                          <p:spTgt spid="2052"/>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836712"/>
            <a:ext cx="4546848" cy="4525963"/>
          </a:xfrm>
        </p:spPr>
        <p:txBody>
          <a:bodyPr/>
          <a:lstStyle/>
          <a:p>
            <a:pPr marL="0" indent="0" algn="ctr">
              <a:buNone/>
            </a:pPr>
            <a:r>
              <a:rPr lang="es-CO" dirty="0"/>
              <a:t>Dios tomó el pecado de Adán y lo colocó sobre el cordero sacrificado, por esa razón Adán no murió ese Día, y fue expulsado del Huerto como consecuencia de su desobediencia.</a:t>
            </a:r>
          </a:p>
          <a:p>
            <a:endParaRPr lang="es-CO" dirty="0"/>
          </a:p>
        </p:txBody>
      </p:sp>
      <p:pic>
        <p:nvPicPr>
          <p:cNvPr id="3074" name="Picture 2" descr="http://t3.gstatic.com/images?q=tbn:ANd9GcQ6ZSXrJOMwUR8u62ygbRaaZmML8Hc1Xrtxp9ITO8Glg8AJQC1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908720"/>
            <a:ext cx="3600400" cy="388843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83568" y="5085184"/>
            <a:ext cx="7920880" cy="1815882"/>
          </a:xfrm>
          <a:prstGeom prst="rect">
            <a:avLst/>
          </a:prstGeom>
        </p:spPr>
        <p:txBody>
          <a:bodyPr wrap="square">
            <a:spAutoFit/>
          </a:bodyPr>
          <a:lstStyle/>
          <a:p>
            <a:pPr algn="ctr"/>
            <a:r>
              <a:rPr lang="es-CO" sz="2800" i="1" dirty="0">
                <a:solidFill>
                  <a:srgbClr val="FF0000"/>
                </a:solidFill>
              </a:rPr>
              <a:t>Pero antes de ser expulsado, Dios lo vistió con la piel del cordero como señal de que su pecado había sido </a:t>
            </a:r>
            <a:r>
              <a:rPr lang="es-CO" sz="2800" i="1" dirty="0" smtClean="0">
                <a:solidFill>
                  <a:srgbClr val="FF0000"/>
                </a:solidFill>
              </a:rPr>
              <a:t>perdonado y su </a:t>
            </a:r>
            <a:r>
              <a:rPr lang="es-CO" sz="2800" i="1" smtClean="0">
                <a:solidFill>
                  <a:srgbClr val="FF0000"/>
                </a:solidFill>
              </a:rPr>
              <a:t>relación restaurada. </a:t>
            </a:r>
            <a:r>
              <a:rPr lang="es-CO" sz="2800" i="1" dirty="0" smtClean="0">
                <a:solidFill>
                  <a:srgbClr val="FF0000"/>
                </a:solidFill>
              </a:rPr>
              <a:t>¡Que bueno es nuestro Dios!</a:t>
            </a:r>
            <a:endParaRPr lang="es-CO" sz="2800" i="1" dirty="0">
              <a:solidFill>
                <a:srgbClr val="FF0000"/>
              </a:solidFill>
            </a:endParaRPr>
          </a:p>
        </p:txBody>
      </p:sp>
    </p:spTree>
    <p:extLst>
      <p:ext uri="{BB962C8B-B14F-4D97-AF65-F5344CB8AC3E}">
        <p14:creationId xmlns:p14="http://schemas.microsoft.com/office/powerpoint/2010/main" val="1401558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5"/>
            <a:ext cx="4320480" cy="4032448"/>
          </a:xfrm>
        </p:spPr>
        <p:txBody>
          <a:bodyPr>
            <a:normAutofit/>
          </a:bodyPr>
          <a:lstStyle/>
          <a:p>
            <a:pPr marL="0" indent="0" algn="ctr">
              <a:buNone/>
            </a:pPr>
            <a:r>
              <a:rPr lang="es-CO" dirty="0"/>
              <a:t>Semejante restauración, redime y transciende el tiempo, el espacio y la eternidad. Y esta bendición está disponible para nosotros hoy. </a:t>
            </a:r>
            <a:br>
              <a:rPr lang="es-CO" dirty="0"/>
            </a:br>
            <a:endParaRPr lang="es-CO" dirty="0"/>
          </a:p>
        </p:txBody>
      </p:sp>
      <p:pic>
        <p:nvPicPr>
          <p:cNvPr id="4" name="Picture 14" descr="http://www.levantatetumujer.com/hp_wordpress/wp-content/uploads/2012/03/proposito-de-Dios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404664"/>
            <a:ext cx="4499992" cy="307657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39552" y="4797152"/>
            <a:ext cx="8208912" cy="2554545"/>
          </a:xfrm>
          <a:prstGeom prst="rect">
            <a:avLst/>
          </a:prstGeom>
        </p:spPr>
        <p:txBody>
          <a:bodyPr wrap="square">
            <a:spAutoFit/>
          </a:bodyPr>
          <a:lstStyle/>
          <a:p>
            <a:pPr algn="ctr"/>
            <a:r>
              <a:rPr lang="es-CO" sz="3200" i="1" dirty="0">
                <a:solidFill>
                  <a:srgbClr val="FF0000"/>
                </a:solidFill>
              </a:rPr>
              <a:t>Esta es una revelación importante. Pero todavía la opción sigue siendo </a:t>
            </a:r>
            <a:r>
              <a:rPr lang="es-CO" sz="3200" i="1" dirty="0" smtClean="0">
                <a:solidFill>
                  <a:srgbClr val="FF0000"/>
                </a:solidFill>
              </a:rPr>
              <a:t>nuestra, la salvación está disponible para todas los que quieran ser restaurados a la imagen de Dios.</a:t>
            </a:r>
            <a:r>
              <a:rPr lang="es-CO" sz="3200" i="1" dirty="0">
                <a:solidFill>
                  <a:srgbClr val="FF0000"/>
                </a:solidFill>
              </a:rPr>
              <a:t/>
            </a:r>
            <a:br>
              <a:rPr lang="es-CO" sz="3200" i="1" dirty="0">
                <a:solidFill>
                  <a:srgbClr val="FF0000"/>
                </a:solidFill>
              </a:rPr>
            </a:br>
            <a:endParaRPr lang="es-CO" sz="3200" i="1" dirty="0">
              <a:solidFill>
                <a:srgbClr val="FF0000"/>
              </a:solidFill>
            </a:endParaRPr>
          </a:p>
        </p:txBody>
      </p:sp>
    </p:spTree>
    <p:extLst>
      <p:ext uri="{BB962C8B-B14F-4D97-AF65-F5344CB8AC3E}">
        <p14:creationId xmlns:p14="http://schemas.microsoft.com/office/powerpoint/2010/main" val="2628251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4906888" cy="2952328"/>
          </a:xfrm>
        </p:spPr>
        <p:txBody>
          <a:bodyPr>
            <a:normAutofit fontScale="92500" lnSpcReduction="20000"/>
          </a:bodyPr>
          <a:lstStyle/>
          <a:p>
            <a:pPr marL="0" indent="0" algn="ctr">
              <a:buNone/>
            </a:pPr>
            <a:r>
              <a:rPr lang="es-CO" dirty="0"/>
              <a:t>¡Escucha! Podemos escoger afirmarnos realmente en la Fe, creyendo que Dios quiere restaurarnos el mismo tipo de intimidad especial que disfrutó con Adán y Eva en el Jardín de Edén. </a:t>
            </a:r>
          </a:p>
          <a:p>
            <a:endParaRPr lang="es-CO" dirty="0"/>
          </a:p>
        </p:txBody>
      </p:sp>
      <p:pic>
        <p:nvPicPr>
          <p:cNvPr id="4" name="Picture 6" descr="http://t0.gstatic.com/images?q=tbn:ANd9GcSnc_rIWwd9N7jS87XdUOZpWN71kxADAk7gCHP9cMShRFzVO9deV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501008"/>
            <a:ext cx="3888432" cy="3071987"/>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139952" y="3541170"/>
            <a:ext cx="4572000" cy="2677656"/>
          </a:xfrm>
          <a:prstGeom prst="rect">
            <a:avLst/>
          </a:prstGeom>
        </p:spPr>
        <p:txBody>
          <a:bodyPr>
            <a:spAutoFit/>
          </a:bodyPr>
          <a:lstStyle/>
          <a:p>
            <a:pPr algn="ctr"/>
            <a:r>
              <a:rPr lang="es-CO" sz="2800" dirty="0"/>
              <a:t>No creo que debamos esperar el día de nuestra muerte e ir al Cielo para disfrutar de esa comunión con Dios, porque “el reino de los Cielos ya está dentro de ti” </a:t>
            </a:r>
          </a:p>
        </p:txBody>
      </p:sp>
      <p:pic>
        <p:nvPicPr>
          <p:cNvPr id="1026" name="Picture 2" descr="http://t0.gstatic.com/images?q=tbn:ANd9GcT0zj4I2b8EF7-lk3PU0lsJI2mBGdJlUJU4JIj3s1fbzoGhY1WXF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404665"/>
            <a:ext cx="3384376" cy="31365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3119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style.rotation</p:attrName>
                                        </p:attrNameLst>
                                      </p:cBhvr>
                                      <p:tavLst>
                                        <p:tav tm="0">
                                          <p:val>
                                            <p:fltVal val="90"/>
                                          </p:val>
                                        </p:tav>
                                        <p:tav tm="100000">
                                          <p:val>
                                            <p:fltVal val="0"/>
                                          </p:val>
                                        </p:tav>
                                      </p:tavLst>
                                    </p:anim>
                                    <p:animEffect transition="in" filter="fade">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906888" cy="5976663"/>
          </a:xfrm>
        </p:spPr>
        <p:txBody>
          <a:bodyPr>
            <a:noAutofit/>
          </a:bodyPr>
          <a:lstStyle/>
          <a:p>
            <a:pPr marL="0" indent="0" algn="ctr">
              <a:buNone/>
            </a:pPr>
            <a:r>
              <a:rPr lang="es-CO" sz="5400" b="1" dirty="0">
                <a:solidFill>
                  <a:srgbClr val="FF0000"/>
                </a:solidFill>
              </a:rPr>
              <a:t>Lucas 17:21 </a:t>
            </a:r>
            <a:endParaRPr lang="es-CO" sz="5400" b="1" dirty="0" smtClean="0">
              <a:solidFill>
                <a:srgbClr val="FF0000"/>
              </a:solidFill>
            </a:endParaRPr>
          </a:p>
          <a:p>
            <a:pPr marL="0" indent="0" algn="ctr">
              <a:buNone/>
            </a:pPr>
            <a:r>
              <a:rPr lang="es-CO" sz="5400" dirty="0" smtClean="0"/>
              <a:t>“</a:t>
            </a:r>
            <a:r>
              <a:rPr lang="es-CO" sz="5400" dirty="0"/>
              <a:t>N</a:t>
            </a:r>
            <a:r>
              <a:rPr lang="es-CO" sz="5400" dirty="0" smtClean="0"/>
              <a:t>i </a:t>
            </a:r>
            <a:r>
              <a:rPr lang="es-CO" sz="5400" dirty="0"/>
              <a:t>dirán: Helo aquí, o helo allí; porque he aquí el reino de Dios está entre vosotros</a:t>
            </a:r>
            <a:r>
              <a:rPr lang="es-CO" sz="5400" dirty="0" smtClean="0"/>
              <a:t>.”</a:t>
            </a:r>
            <a:endParaRPr lang="es-CO" sz="5400" dirty="0"/>
          </a:p>
        </p:txBody>
      </p:sp>
      <p:pic>
        <p:nvPicPr>
          <p:cNvPr id="2050" name="Picture 2" descr="http://t0.gstatic.com/images?q=tbn:ANd9GcQJP20-REQ-sVf5oV80M6wDSRMJp-zcoBKeSYv9S1ca4qh_k6X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764704"/>
            <a:ext cx="3411463" cy="352839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459422" y="4311859"/>
            <a:ext cx="3684578" cy="2862322"/>
          </a:xfrm>
          <a:prstGeom prst="rect">
            <a:avLst/>
          </a:prstGeom>
        </p:spPr>
        <p:txBody>
          <a:bodyPr wrap="square">
            <a:spAutoFit/>
          </a:bodyPr>
          <a:lstStyle/>
          <a:p>
            <a:pPr algn="ctr"/>
            <a:r>
              <a:rPr lang="es-CO" sz="2400" i="1" dirty="0">
                <a:solidFill>
                  <a:srgbClr val="FF0000"/>
                </a:solidFill>
              </a:rPr>
              <a:t>La viuda mencionada por el Señor Jesús, ciertamente tenía el </a:t>
            </a:r>
            <a:r>
              <a:rPr lang="es-CO" sz="2400" i="1" dirty="0" smtClean="0">
                <a:solidFill>
                  <a:srgbClr val="FF0000"/>
                </a:solidFill>
              </a:rPr>
              <a:t>«</a:t>
            </a:r>
            <a:r>
              <a:rPr lang="es-CO" sz="2400" i="1" u="sng" dirty="0" smtClean="0">
                <a:solidFill>
                  <a:srgbClr val="FF0000"/>
                </a:solidFill>
              </a:rPr>
              <a:t>reino </a:t>
            </a:r>
            <a:r>
              <a:rPr lang="es-CO" sz="2400" i="1" u="sng" dirty="0">
                <a:solidFill>
                  <a:srgbClr val="FF0000"/>
                </a:solidFill>
              </a:rPr>
              <a:t>de Dios dentro de </a:t>
            </a:r>
            <a:r>
              <a:rPr lang="es-CO" sz="2400" i="1" u="sng" dirty="0" smtClean="0">
                <a:solidFill>
                  <a:srgbClr val="FF0000"/>
                </a:solidFill>
              </a:rPr>
              <a:t>sí</a:t>
            </a:r>
            <a:r>
              <a:rPr lang="es-CO" sz="2400" i="1" dirty="0" smtClean="0">
                <a:solidFill>
                  <a:srgbClr val="FF0000"/>
                </a:solidFill>
              </a:rPr>
              <a:t>», </a:t>
            </a:r>
            <a:r>
              <a:rPr lang="es-CO" sz="2400" i="1" dirty="0">
                <a:solidFill>
                  <a:srgbClr val="FF0000"/>
                </a:solidFill>
              </a:rPr>
              <a:t>lo demuestra porque en su vida colocaba </a:t>
            </a:r>
            <a:r>
              <a:rPr lang="es-CO" sz="2400" i="1" dirty="0" smtClean="0">
                <a:solidFill>
                  <a:srgbClr val="FF0000"/>
                </a:solidFill>
              </a:rPr>
              <a:t>a Dios </a:t>
            </a:r>
            <a:r>
              <a:rPr lang="es-CO" sz="2400" i="1" dirty="0">
                <a:solidFill>
                  <a:srgbClr val="FF0000"/>
                </a:solidFill>
              </a:rPr>
              <a:t>en primer lugar. </a:t>
            </a:r>
            <a:br>
              <a:rPr lang="es-CO" sz="2400" i="1" dirty="0">
                <a:solidFill>
                  <a:srgbClr val="FF0000"/>
                </a:solidFill>
              </a:rPr>
            </a:br>
            <a:r>
              <a:rPr lang="es-CO" dirty="0"/>
              <a:t/>
            </a:r>
            <a:br>
              <a:rPr lang="es-CO" dirty="0"/>
            </a:br>
            <a:endParaRPr lang="es-CO" dirty="0"/>
          </a:p>
        </p:txBody>
      </p:sp>
    </p:spTree>
    <p:extLst>
      <p:ext uri="{BB962C8B-B14F-4D97-AF65-F5344CB8AC3E}">
        <p14:creationId xmlns:p14="http://schemas.microsoft.com/office/powerpoint/2010/main" val="808681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1)">
                                      <p:cBhvr>
                                        <p:cTn id="7" dur="20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80">
                                          <p:stCondLst>
                                            <p:cond delay="0"/>
                                          </p:stCondLst>
                                        </p:cTn>
                                        <p:tgtEl>
                                          <p:spTgt spid="5"/>
                                        </p:tgtEl>
                                      </p:cBhvr>
                                    </p:animEffect>
                                    <p:anim calcmode="lin" valueType="num">
                                      <p:cBhvr>
                                        <p:cTn id="1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gtEl>
                                      </p:cBhvr>
                                      <p:to x="100000" y="60000"/>
                                    </p:animScale>
                                    <p:animScale>
                                      <p:cBhvr>
                                        <p:cTn id="19" dur="166" decel="50000">
                                          <p:stCondLst>
                                            <p:cond delay="67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3100" dirty="0" smtClean="0"/>
              <a:t/>
            </a:r>
            <a:br>
              <a:rPr lang="es-CO" sz="3100" dirty="0" smtClean="0"/>
            </a:br>
            <a:r>
              <a:rPr lang="es-CO" sz="3100" dirty="0"/>
              <a:t/>
            </a:r>
            <a:br>
              <a:rPr lang="es-CO" sz="3100" dirty="0"/>
            </a:br>
            <a:r>
              <a:rPr lang="es-CO" sz="3100" dirty="0" smtClean="0"/>
              <a:t/>
            </a:r>
            <a:br>
              <a:rPr lang="es-CO" sz="3100" dirty="0" smtClean="0"/>
            </a:br>
            <a:r>
              <a:rPr lang="es-CO" sz="3100" dirty="0"/>
              <a:t/>
            </a:r>
            <a:br>
              <a:rPr lang="es-CO" sz="3100" dirty="0"/>
            </a:br>
            <a:r>
              <a:rPr lang="es-CO" sz="3600" b="1" i="1" dirty="0" smtClean="0">
                <a:solidFill>
                  <a:srgbClr val="FF0000"/>
                </a:solidFill>
                <a:latin typeface="Agency FB" pitchFamily="34" charset="0"/>
              </a:rPr>
              <a:t>Por </a:t>
            </a:r>
            <a:r>
              <a:rPr lang="es-CO" sz="3600" b="1" i="1" dirty="0">
                <a:solidFill>
                  <a:srgbClr val="FF0000"/>
                </a:solidFill>
                <a:latin typeface="Agency FB" pitchFamily="34" charset="0"/>
              </a:rPr>
              <a:t>lo que veo en mi Biblia, el Cielo para mí comenzó el día que recibí la vida eterna. Ese es el Cielo.</a:t>
            </a:r>
            <a:br>
              <a:rPr lang="es-CO" sz="3600" b="1" i="1" dirty="0">
                <a:solidFill>
                  <a:srgbClr val="FF0000"/>
                </a:solidFill>
                <a:latin typeface="Agency FB" pitchFamily="34" charset="0"/>
              </a:rPr>
            </a:br>
            <a:r>
              <a:rPr lang="es-CO" dirty="0"/>
              <a:t/>
            </a:r>
            <a:br>
              <a:rPr lang="es-CO" dirty="0"/>
            </a:br>
            <a:r>
              <a:rPr lang="es-CO" dirty="0"/>
              <a:t/>
            </a:r>
            <a:br>
              <a:rPr lang="es-CO" dirty="0"/>
            </a:br>
            <a:endParaRPr lang="es-CO" dirty="0"/>
          </a:p>
        </p:txBody>
      </p:sp>
      <p:pic>
        <p:nvPicPr>
          <p:cNvPr id="3074" name="Picture 2" descr="http://hechos1711.files.wordpress.com/2009/10/el-bautismo-grafic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12" y="1628800"/>
            <a:ext cx="9152012" cy="522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2413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580">
                                          <p:stCondLst>
                                            <p:cond delay="0"/>
                                          </p:stCondLst>
                                        </p:cTn>
                                        <p:tgtEl>
                                          <p:spTgt spid="3074"/>
                                        </p:tgtEl>
                                      </p:cBhvr>
                                    </p:animEffect>
                                    <p:anim calcmode="lin" valueType="num">
                                      <p:cBhvr>
                                        <p:cTn id="8"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4"/>
                                        </p:tgtEl>
                                      </p:cBhvr>
                                      <p:to x="100000" y="60000"/>
                                    </p:animScale>
                                    <p:animScale>
                                      <p:cBhvr>
                                        <p:cTn id="14" dur="166" decel="50000">
                                          <p:stCondLst>
                                            <p:cond delay="676"/>
                                          </p:stCondLst>
                                        </p:cTn>
                                        <p:tgtEl>
                                          <p:spTgt spid="3074"/>
                                        </p:tgtEl>
                                      </p:cBhvr>
                                      <p:to x="100000" y="100000"/>
                                    </p:animScale>
                                    <p:animScale>
                                      <p:cBhvr>
                                        <p:cTn id="15" dur="26">
                                          <p:stCondLst>
                                            <p:cond delay="1312"/>
                                          </p:stCondLst>
                                        </p:cTn>
                                        <p:tgtEl>
                                          <p:spTgt spid="3074"/>
                                        </p:tgtEl>
                                      </p:cBhvr>
                                      <p:to x="100000" y="80000"/>
                                    </p:animScale>
                                    <p:animScale>
                                      <p:cBhvr>
                                        <p:cTn id="16" dur="166" decel="50000">
                                          <p:stCondLst>
                                            <p:cond delay="1338"/>
                                          </p:stCondLst>
                                        </p:cTn>
                                        <p:tgtEl>
                                          <p:spTgt spid="3074"/>
                                        </p:tgtEl>
                                      </p:cBhvr>
                                      <p:to x="100000" y="100000"/>
                                    </p:animScale>
                                    <p:animScale>
                                      <p:cBhvr>
                                        <p:cTn id="17" dur="26">
                                          <p:stCondLst>
                                            <p:cond delay="1642"/>
                                          </p:stCondLst>
                                        </p:cTn>
                                        <p:tgtEl>
                                          <p:spTgt spid="3074"/>
                                        </p:tgtEl>
                                      </p:cBhvr>
                                      <p:to x="100000" y="90000"/>
                                    </p:animScale>
                                    <p:animScale>
                                      <p:cBhvr>
                                        <p:cTn id="18" dur="166" decel="50000">
                                          <p:stCondLst>
                                            <p:cond delay="1668"/>
                                          </p:stCondLst>
                                        </p:cTn>
                                        <p:tgtEl>
                                          <p:spTgt spid="3074"/>
                                        </p:tgtEl>
                                      </p:cBhvr>
                                      <p:to x="100000" y="100000"/>
                                    </p:animScale>
                                    <p:animScale>
                                      <p:cBhvr>
                                        <p:cTn id="19" dur="26">
                                          <p:stCondLst>
                                            <p:cond delay="1808"/>
                                          </p:stCondLst>
                                        </p:cTn>
                                        <p:tgtEl>
                                          <p:spTgt spid="3074"/>
                                        </p:tgtEl>
                                      </p:cBhvr>
                                      <p:to x="100000" y="95000"/>
                                    </p:animScale>
                                    <p:animScale>
                                      <p:cBhvr>
                                        <p:cTn id="20" dur="166" decel="50000">
                                          <p:stCondLst>
                                            <p:cond delay="1834"/>
                                          </p:stCondLst>
                                        </p:cTn>
                                        <p:tgtEl>
                                          <p:spTgt spid="307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906888" cy="2952328"/>
          </a:xfrm>
        </p:spPr>
        <p:txBody>
          <a:bodyPr>
            <a:normAutofit/>
          </a:bodyPr>
          <a:lstStyle/>
          <a:p>
            <a:pPr marL="0" indent="0" algn="ctr">
              <a:buNone/>
            </a:pPr>
            <a:r>
              <a:rPr lang="es-CO" dirty="0"/>
              <a:t>Somos la esposa de Cristo, </a:t>
            </a:r>
            <a:r>
              <a:rPr lang="es-CO" i="1" u="sng" dirty="0"/>
              <a:t>si estamos firmes de manera individual ante Dios como Sus hijos o colectivamente como el Cuerpo de Cristo. </a:t>
            </a:r>
          </a:p>
        </p:txBody>
      </p:sp>
      <p:pic>
        <p:nvPicPr>
          <p:cNvPr id="1026" name="Picture 2" descr="http://1.bp.blogspot.com/-4uUWufdRkVY/TdEgeN2q5eI/AAAAAAAABIs/xpPKty32xDQ/s1600/la_novia_de_cris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88641"/>
            <a:ext cx="2952328" cy="266429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512" y="3429000"/>
            <a:ext cx="8712968" cy="3046988"/>
          </a:xfrm>
          <a:prstGeom prst="rect">
            <a:avLst/>
          </a:prstGeom>
        </p:spPr>
        <p:txBody>
          <a:bodyPr wrap="square">
            <a:spAutoFit/>
          </a:bodyPr>
          <a:lstStyle/>
          <a:p>
            <a:pPr algn="ctr"/>
            <a:r>
              <a:rPr lang="es-CO" sz="3200" i="1" dirty="0">
                <a:solidFill>
                  <a:srgbClr val="FF0000"/>
                </a:solidFill>
              </a:rPr>
              <a:t>Quiero que </a:t>
            </a:r>
            <a:r>
              <a:rPr lang="es-CO" sz="3200" i="1" dirty="0" smtClean="0">
                <a:solidFill>
                  <a:srgbClr val="FF0000"/>
                </a:solidFill>
              </a:rPr>
              <a:t>usted y yo seamos </a:t>
            </a:r>
            <a:r>
              <a:rPr lang="es-CO" sz="3200" i="1" dirty="0">
                <a:solidFill>
                  <a:srgbClr val="FF0000"/>
                </a:solidFill>
              </a:rPr>
              <a:t>una esposa entusiasmada, anticipándose a la unión, la unidad y la intimidad que está reservada para que disfrutemos en Cristo y con Dios</a:t>
            </a:r>
            <a:r>
              <a:rPr lang="es-CO" sz="3200" i="1" dirty="0" smtClean="0">
                <a:solidFill>
                  <a:srgbClr val="FF0000"/>
                </a:solidFill>
              </a:rPr>
              <a:t>.</a:t>
            </a:r>
          </a:p>
          <a:p>
            <a:pPr algn="ctr"/>
            <a:r>
              <a:rPr lang="es-CO" sz="3200" i="1" dirty="0" smtClean="0"/>
              <a:t> </a:t>
            </a:r>
            <a:r>
              <a:rPr lang="es-CO" sz="3200" i="1" dirty="0"/>
              <a:t>¡Él desea simplemente hablarnos como un amigo le habla a otro amigo! </a:t>
            </a:r>
          </a:p>
        </p:txBody>
      </p:sp>
    </p:spTree>
    <p:extLst>
      <p:ext uri="{BB962C8B-B14F-4D97-AF65-F5344CB8AC3E}">
        <p14:creationId xmlns:p14="http://schemas.microsoft.com/office/powerpoint/2010/main" val="31244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heel(1)">
                                      <p:cBhvr>
                                        <p:cTn id="7" dur="2000"/>
                                        <p:tgtEl>
                                          <p:spTgt spid="2">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wheel(1)">
                                      <p:cBhvr>
                                        <p:cTn id="10" dur="2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402832" cy="4608512"/>
          </a:xfrm>
        </p:spPr>
        <p:txBody>
          <a:bodyPr>
            <a:normAutofit fontScale="92500" lnSpcReduction="10000"/>
          </a:bodyPr>
          <a:lstStyle/>
          <a:p>
            <a:pPr marL="0" indent="0" algn="ctr">
              <a:buNone/>
            </a:pPr>
            <a:r>
              <a:rPr lang="es-CO" b="1" dirty="0">
                <a:solidFill>
                  <a:srgbClr val="FF0000"/>
                </a:solidFill>
              </a:rPr>
              <a:t>Éxodo 33:11</a:t>
            </a:r>
            <a:r>
              <a:rPr lang="es-CO" dirty="0"/>
              <a:t> “Y hablaba Jehová a Moisés cara a cara, como habla cualquiera a su compañero. Y él volvía al campamento; pero el joven Josué hijo de Nun, su servidor, nunca se apartaba de en medio del tabernáculo</a:t>
            </a:r>
            <a:r>
              <a:rPr lang="es-CO" dirty="0" smtClean="0"/>
              <a:t>.”</a:t>
            </a:r>
            <a:endParaRPr lang="es-CO" dirty="0"/>
          </a:p>
        </p:txBody>
      </p:sp>
      <p:pic>
        <p:nvPicPr>
          <p:cNvPr id="2050" name="Picture 2" descr="http://t3.gstatic.com/images?q=tbn:ANd9GcTbZlV7X2bURjIjmDw6MardNudoAooKpj8yMSlS69y0Z-c5MfnDY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548680"/>
            <a:ext cx="3168352" cy="388843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11560" y="4941168"/>
            <a:ext cx="7992888" cy="2123658"/>
          </a:xfrm>
          <a:prstGeom prst="rect">
            <a:avLst/>
          </a:prstGeom>
        </p:spPr>
        <p:txBody>
          <a:bodyPr wrap="square">
            <a:spAutoFit/>
          </a:bodyPr>
          <a:lstStyle/>
          <a:p>
            <a:pPr algn="ctr"/>
            <a:r>
              <a:rPr lang="es-CO" sz="3200" i="1" dirty="0">
                <a:solidFill>
                  <a:srgbClr val="FF0000"/>
                </a:solidFill>
              </a:rPr>
              <a:t>Moisés y Josúe se destacan en la biblia porque permitieron que Dios restaura sus </a:t>
            </a:r>
            <a:r>
              <a:rPr lang="es-CO" sz="3200" i="1" dirty="0" smtClean="0">
                <a:solidFill>
                  <a:srgbClr val="FF0000"/>
                </a:solidFill>
              </a:rPr>
              <a:t>vidas </a:t>
            </a:r>
            <a:r>
              <a:rPr lang="es-CO" sz="3200" i="1" dirty="0">
                <a:solidFill>
                  <a:srgbClr val="FF0000"/>
                </a:solidFill>
              </a:rPr>
              <a:t>para servir a Dios en el Santuario. </a:t>
            </a:r>
            <a:br>
              <a:rPr lang="es-CO" sz="3200" i="1" dirty="0">
                <a:solidFill>
                  <a:srgbClr val="FF0000"/>
                </a:solidFill>
              </a:rPr>
            </a:br>
            <a:r>
              <a:rPr lang="es-CO" dirty="0"/>
              <a:t/>
            </a:r>
            <a:br>
              <a:rPr lang="es-CO" dirty="0"/>
            </a:br>
            <a:endParaRPr lang="es-CO" dirty="0"/>
          </a:p>
        </p:txBody>
      </p:sp>
    </p:spTree>
    <p:extLst>
      <p:ext uri="{BB962C8B-B14F-4D97-AF65-F5344CB8AC3E}">
        <p14:creationId xmlns:p14="http://schemas.microsoft.com/office/powerpoint/2010/main" val="1664505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06888" cy="3960440"/>
          </a:xfrm>
        </p:spPr>
        <p:txBody>
          <a:bodyPr>
            <a:normAutofit/>
          </a:bodyPr>
          <a:lstStyle/>
          <a:p>
            <a:pPr marL="0" indent="0" algn="ctr">
              <a:buNone/>
            </a:pPr>
            <a:r>
              <a:rPr lang="es-CO" b="1" dirty="0">
                <a:solidFill>
                  <a:srgbClr val="FF0000"/>
                </a:solidFill>
              </a:rPr>
              <a:t>Juan 15:12-15</a:t>
            </a:r>
            <a:r>
              <a:rPr lang="es-CO" dirty="0"/>
              <a:t> </a:t>
            </a:r>
            <a:r>
              <a:rPr lang="es-CO" dirty="0" smtClean="0"/>
              <a:t>«Este </a:t>
            </a:r>
            <a:r>
              <a:rPr lang="es-CO" dirty="0"/>
              <a:t>es mi mandamiento: Que os améis unos a otros, como yo os he amado. 13Nadie tiene mayor amor que este, que uno ponga su vida por sus amigos. </a:t>
            </a:r>
          </a:p>
        </p:txBody>
      </p:sp>
      <p:pic>
        <p:nvPicPr>
          <p:cNvPr id="1026" name="Picture 2" descr="http://ubdavid.org/espanol/vida-practica/graphics/21_amor-dios-flow.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38808"/>
            <a:ext cx="3549005" cy="304800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4634704"/>
            <a:ext cx="8445548" cy="2246769"/>
          </a:xfrm>
          <a:prstGeom prst="rect">
            <a:avLst/>
          </a:prstGeom>
        </p:spPr>
        <p:txBody>
          <a:bodyPr wrap="square">
            <a:spAutoFit/>
          </a:bodyPr>
          <a:lstStyle/>
          <a:p>
            <a:pPr algn="ctr"/>
            <a:r>
              <a:rPr lang="es-CO" sz="2800" b="1" dirty="0"/>
              <a:t>14Vosotros sois mis amigos, si hacéis lo que yo os mando. 15Ya no os llamaré siervos, porque el siervo no sabe lo que hace su señor; pero os he llamado amigos, porque todas las cosas que oí de mi Padre, os las he dado a conocer.”</a:t>
            </a:r>
          </a:p>
        </p:txBody>
      </p:sp>
      <p:sp>
        <p:nvSpPr>
          <p:cNvPr id="5" name="4 Rectángulo"/>
          <p:cNvSpPr/>
          <p:nvPr/>
        </p:nvSpPr>
        <p:spPr>
          <a:xfrm>
            <a:off x="5364087" y="3429000"/>
            <a:ext cx="3768147" cy="1200329"/>
          </a:xfrm>
          <a:prstGeom prst="rect">
            <a:avLst/>
          </a:prstGeom>
        </p:spPr>
        <p:txBody>
          <a:bodyPr wrap="square">
            <a:spAutoFit/>
          </a:bodyPr>
          <a:lstStyle/>
          <a:p>
            <a:pPr algn="ctr"/>
            <a:r>
              <a:rPr lang="es-CO" b="1" i="1" dirty="0">
                <a:solidFill>
                  <a:srgbClr val="FF0000"/>
                </a:solidFill>
              </a:rPr>
              <a:t>Una de las características de que hemos sido reformados es por el amor que se tienen los unos a los otros. </a:t>
            </a:r>
          </a:p>
        </p:txBody>
      </p:sp>
    </p:spTree>
    <p:extLst>
      <p:ext uri="{BB962C8B-B14F-4D97-AF65-F5344CB8AC3E}">
        <p14:creationId xmlns:p14="http://schemas.microsoft.com/office/powerpoint/2010/main" val="2349398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fltVal val="0"/>
                                          </p:val>
                                        </p:tav>
                                        <p:tav tm="100000">
                                          <p:val>
                                            <p:strVal val="#ppt_w"/>
                                          </p:val>
                                        </p:tav>
                                      </p:tavLst>
                                    </p:anim>
                                    <p:anim calcmode="lin" valueType="num">
                                      <p:cBhvr>
                                        <p:cTn id="13" dur="1000" fill="hold"/>
                                        <p:tgtEl>
                                          <p:spTgt spid="5"/>
                                        </p:tgtEl>
                                        <p:attrNameLst>
                                          <p:attrName>ppt_h</p:attrName>
                                        </p:attrNameLst>
                                      </p:cBhvr>
                                      <p:tavLst>
                                        <p:tav tm="0">
                                          <p:val>
                                            <p:fltVal val="0"/>
                                          </p:val>
                                        </p:tav>
                                        <p:tav tm="100000">
                                          <p:val>
                                            <p:strVal val="#ppt_h"/>
                                          </p:val>
                                        </p:tav>
                                      </p:tavLst>
                                    </p:anim>
                                    <p:anim calcmode="lin" valueType="num">
                                      <p:cBhvr>
                                        <p:cTn id="14" dur="1000" fill="hold"/>
                                        <p:tgtEl>
                                          <p:spTgt spid="5"/>
                                        </p:tgtEl>
                                        <p:attrNameLst>
                                          <p:attrName>style.rotation</p:attrName>
                                        </p:attrNameLst>
                                      </p:cBhvr>
                                      <p:tavLst>
                                        <p:tav tm="0">
                                          <p:val>
                                            <p:fltVal val="90"/>
                                          </p:val>
                                        </p:tav>
                                        <p:tav tm="100000">
                                          <p:val>
                                            <p:fltVal val="0"/>
                                          </p:val>
                                        </p:tav>
                                      </p:tavLst>
                                    </p:anim>
                                    <p:animEffect transition="in" filter="fade">
                                      <p:cBhvr>
                                        <p:cTn id="1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1" y="274638"/>
            <a:ext cx="9144000" cy="1143000"/>
          </a:xfrm>
          <a:solidFill>
            <a:schemeClr val="accent5">
              <a:lumMod val="40000"/>
              <a:lumOff val="60000"/>
            </a:schemeClr>
          </a:solidFill>
        </p:spPr>
        <p:txBody>
          <a:bodyPr>
            <a:noAutofit/>
          </a:bodyPr>
          <a:lstStyle/>
          <a:p>
            <a:r>
              <a:rPr lang="es-CO" sz="3600" b="1" i="1" dirty="0" smtClean="0">
                <a:solidFill>
                  <a:srgbClr val="FF0000"/>
                </a:solidFill>
                <a:latin typeface="Agency FB" pitchFamily="34" charset="0"/>
              </a:rPr>
              <a:t>Otra </a:t>
            </a:r>
            <a:r>
              <a:rPr lang="es-CO" sz="3600" b="1" i="1" dirty="0">
                <a:solidFill>
                  <a:srgbClr val="FF0000"/>
                </a:solidFill>
                <a:latin typeface="Agency FB" pitchFamily="34" charset="0"/>
              </a:rPr>
              <a:t>característica </a:t>
            </a:r>
            <a:r>
              <a:rPr lang="es-CO" sz="3600" b="1" i="1" dirty="0" smtClean="0">
                <a:solidFill>
                  <a:srgbClr val="FF0000"/>
                </a:solidFill>
                <a:latin typeface="Agency FB" pitchFamily="34" charset="0"/>
              </a:rPr>
              <a:t>de los que son restaurados</a:t>
            </a:r>
            <a:r>
              <a:rPr lang="es-CO" sz="3600" b="1" i="1" dirty="0" smtClean="0">
                <a:solidFill>
                  <a:srgbClr val="FF0000"/>
                </a:solidFill>
                <a:latin typeface="Agency FB" pitchFamily="34" charset="0"/>
              </a:rPr>
              <a:t> es </a:t>
            </a:r>
            <a:r>
              <a:rPr lang="es-CO" sz="3600" b="1" i="1" dirty="0" smtClean="0">
                <a:solidFill>
                  <a:srgbClr val="FF0000"/>
                </a:solidFill>
                <a:latin typeface="Agency FB" pitchFamily="34" charset="0"/>
              </a:rPr>
              <a:t>que se obedece la Santa Ley de Dios conforme Él lo ordenó.</a:t>
            </a:r>
            <a:endParaRPr lang="es-CO" sz="3600" b="1" i="1" dirty="0">
              <a:solidFill>
                <a:srgbClr val="FF0000"/>
              </a:solidFill>
              <a:latin typeface="Agency FB" pitchFamily="34" charset="0"/>
            </a:endParaRPr>
          </a:p>
        </p:txBody>
      </p:sp>
      <p:sp>
        <p:nvSpPr>
          <p:cNvPr id="5" name="4 Marcador de texto"/>
          <p:cNvSpPr>
            <a:spLocks noGrp="1"/>
          </p:cNvSpPr>
          <p:nvPr>
            <p:ph type="body" idx="1"/>
          </p:nvPr>
        </p:nvSpPr>
        <p:spPr/>
        <p:txBody>
          <a:bodyPr>
            <a:normAutofit/>
          </a:bodyPr>
          <a:lstStyle/>
          <a:p>
            <a:pPr algn="ctr"/>
            <a:r>
              <a:rPr lang="es-CO" sz="2800" b="0" i="1" dirty="0" smtClean="0"/>
              <a:t>Ordenada por Dios</a:t>
            </a:r>
            <a:endParaRPr lang="es-CO" sz="2800" b="0" i="1" dirty="0"/>
          </a:p>
        </p:txBody>
      </p:sp>
      <p:sp>
        <p:nvSpPr>
          <p:cNvPr id="7" name="6 Marcador de texto"/>
          <p:cNvSpPr>
            <a:spLocks noGrp="1"/>
          </p:cNvSpPr>
          <p:nvPr>
            <p:ph type="body" sz="quarter" idx="3"/>
          </p:nvPr>
        </p:nvSpPr>
        <p:spPr/>
        <p:txBody>
          <a:bodyPr>
            <a:noAutofit/>
          </a:bodyPr>
          <a:lstStyle/>
          <a:p>
            <a:r>
              <a:rPr lang="es-CO" i="1" dirty="0" smtClean="0"/>
              <a:t>Reformada por los hombres</a:t>
            </a:r>
            <a:endParaRPr lang="es-CO" i="1" dirty="0"/>
          </a:p>
        </p:txBody>
      </p:sp>
      <p:pic>
        <p:nvPicPr>
          <p:cNvPr id="2050" name="Picture 2" descr="http://paraimprimirgratis.com/calendarios/img/calendario20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7" y="2132856"/>
            <a:ext cx="4320480" cy="424847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1.bp.blogspot.com/_tY4bzc2Ik_w/TQpy4KLUEuI/AAAAAAAAA9Y/lASYSQQJQ6w/s1600/calendario20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2132856"/>
            <a:ext cx="4203203" cy="4248472"/>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323527" y="6237312"/>
            <a:ext cx="8595691" cy="1015663"/>
          </a:xfrm>
          <a:prstGeom prst="rect">
            <a:avLst/>
          </a:prstGeom>
        </p:spPr>
        <p:txBody>
          <a:bodyPr wrap="square">
            <a:spAutoFit/>
          </a:bodyPr>
          <a:lstStyle/>
          <a:p>
            <a:pPr algn="ctr"/>
            <a:r>
              <a:rPr lang="es-CO" sz="2000" b="1" dirty="0" smtClean="0">
                <a:solidFill>
                  <a:srgbClr val="FF0000"/>
                </a:solidFill>
              </a:rPr>
              <a:t>Note </a:t>
            </a:r>
            <a:r>
              <a:rPr lang="es-CO" sz="2000" b="1" dirty="0">
                <a:solidFill>
                  <a:srgbClr val="FF0000"/>
                </a:solidFill>
              </a:rPr>
              <a:t>que la que Dios ordena, la semana comienza el </a:t>
            </a:r>
            <a:r>
              <a:rPr lang="es-CO" sz="2000" b="1" dirty="0" smtClean="0">
                <a:solidFill>
                  <a:srgbClr val="FF0000"/>
                </a:solidFill>
              </a:rPr>
              <a:t>domingo, </a:t>
            </a:r>
            <a:r>
              <a:rPr lang="es-CO" sz="2000" b="1" dirty="0">
                <a:solidFill>
                  <a:srgbClr val="FF0000"/>
                </a:solidFill>
              </a:rPr>
              <a:t>y la de los hombres comienza el lunes.</a:t>
            </a:r>
            <a:br>
              <a:rPr lang="es-CO" sz="2000" b="1" dirty="0">
                <a:solidFill>
                  <a:srgbClr val="FF0000"/>
                </a:solidFill>
              </a:rPr>
            </a:br>
            <a:endParaRPr lang="es-CO" sz="2000" b="1" dirty="0">
              <a:solidFill>
                <a:srgbClr val="FF0000"/>
              </a:solidFill>
            </a:endParaRPr>
          </a:p>
        </p:txBody>
      </p:sp>
    </p:spTree>
    <p:extLst>
      <p:ext uri="{BB962C8B-B14F-4D97-AF65-F5344CB8AC3E}">
        <p14:creationId xmlns:p14="http://schemas.microsoft.com/office/powerpoint/2010/main" val="3614047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5">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2050"/>
                                        </p:tgtEl>
                                        <p:attrNameLst>
                                          <p:attrName>style.visibility</p:attrName>
                                        </p:attrNameLst>
                                      </p:cBhvr>
                                      <p:to>
                                        <p:strVal val="visible"/>
                                      </p:to>
                                    </p:set>
                                    <p:anim calcmode="lin" valueType="num">
                                      <p:cBhvr>
                                        <p:cTn id="20" dur="1000" fill="hold"/>
                                        <p:tgtEl>
                                          <p:spTgt spid="2050"/>
                                        </p:tgtEl>
                                        <p:attrNameLst>
                                          <p:attrName>ppt_w</p:attrName>
                                        </p:attrNameLst>
                                      </p:cBhvr>
                                      <p:tavLst>
                                        <p:tav tm="0">
                                          <p:val>
                                            <p:fltVal val="0"/>
                                          </p:val>
                                        </p:tav>
                                        <p:tav tm="100000">
                                          <p:val>
                                            <p:strVal val="#ppt_w"/>
                                          </p:val>
                                        </p:tav>
                                      </p:tavLst>
                                    </p:anim>
                                    <p:anim calcmode="lin" valueType="num">
                                      <p:cBhvr>
                                        <p:cTn id="21" dur="1000" fill="hold"/>
                                        <p:tgtEl>
                                          <p:spTgt spid="2050"/>
                                        </p:tgtEl>
                                        <p:attrNameLst>
                                          <p:attrName>ppt_h</p:attrName>
                                        </p:attrNameLst>
                                      </p:cBhvr>
                                      <p:tavLst>
                                        <p:tav tm="0">
                                          <p:val>
                                            <p:fltVal val="0"/>
                                          </p:val>
                                        </p:tav>
                                        <p:tav tm="100000">
                                          <p:val>
                                            <p:strVal val="#ppt_h"/>
                                          </p:val>
                                        </p:tav>
                                      </p:tavLst>
                                    </p:anim>
                                    <p:anim calcmode="lin" valueType="num">
                                      <p:cBhvr>
                                        <p:cTn id="22" dur="1000" fill="hold"/>
                                        <p:tgtEl>
                                          <p:spTgt spid="2050"/>
                                        </p:tgtEl>
                                        <p:attrNameLst>
                                          <p:attrName>style.rotation</p:attrName>
                                        </p:attrNameLst>
                                      </p:cBhvr>
                                      <p:tavLst>
                                        <p:tav tm="0">
                                          <p:val>
                                            <p:fltVal val="90"/>
                                          </p:val>
                                        </p:tav>
                                        <p:tav tm="100000">
                                          <p:val>
                                            <p:fltVal val="0"/>
                                          </p:val>
                                        </p:tav>
                                      </p:tavLst>
                                    </p:anim>
                                    <p:animEffect transition="in" filter="fade">
                                      <p:cBhvr>
                                        <p:cTn id="23" dur="1000"/>
                                        <p:tgtEl>
                                          <p:spTgt spid="2050"/>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7">
                                            <p:txEl>
                                              <p:pRg st="0" end="0"/>
                                            </p:txEl>
                                          </p:spTgt>
                                        </p:tgtEl>
                                        <p:attrNameLst>
                                          <p:attrName>style.visibility</p:attrName>
                                        </p:attrNameLst>
                                      </p:cBhvr>
                                      <p:to>
                                        <p:strVal val="visible"/>
                                      </p:to>
                                    </p:set>
                                    <p:anim calcmode="lin" valueType="num">
                                      <p:cBhvr>
                                        <p:cTn id="28" dur="1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9" dur="1000" fill="hold"/>
                                        <p:tgtEl>
                                          <p:spTgt spid="7">
                                            <p:txEl>
                                              <p:pRg st="0" end="0"/>
                                            </p:txEl>
                                          </p:spTgt>
                                        </p:tgtEl>
                                        <p:attrNameLst>
                                          <p:attrName>ppt_h</p:attrName>
                                        </p:attrNameLst>
                                      </p:cBhvr>
                                      <p:tavLst>
                                        <p:tav tm="0">
                                          <p:val>
                                            <p:fltVal val="0"/>
                                          </p:val>
                                        </p:tav>
                                        <p:tav tm="100000">
                                          <p:val>
                                            <p:strVal val="#ppt_h"/>
                                          </p:val>
                                        </p:tav>
                                      </p:tavLst>
                                    </p:anim>
                                    <p:anim calcmode="lin" valueType="num">
                                      <p:cBhvr>
                                        <p:cTn id="30" dur="1000" fill="hold"/>
                                        <p:tgtEl>
                                          <p:spTgt spid="7">
                                            <p:txEl>
                                              <p:pRg st="0" end="0"/>
                                            </p:txEl>
                                          </p:spTgt>
                                        </p:tgtEl>
                                        <p:attrNameLst>
                                          <p:attrName>style.rotation</p:attrName>
                                        </p:attrNameLst>
                                      </p:cBhvr>
                                      <p:tavLst>
                                        <p:tav tm="0">
                                          <p:val>
                                            <p:fltVal val="90"/>
                                          </p:val>
                                        </p:tav>
                                        <p:tav tm="100000">
                                          <p:val>
                                            <p:fltVal val="0"/>
                                          </p:val>
                                        </p:tav>
                                      </p:tavLst>
                                    </p:anim>
                                    <p:animEffect transition="in" filter="fade">
                                      <p:cBhvr>
                                        <p:cTn id="31" dur="1000"/>
                                        <p:tgtEl>
                                          <p:spTgt spid="7">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2054"/>
                                        </p:tgtEl>
                                        <p:attrNameLst>
                                          <p:attrName>style.visibility</p:attrName>
                                        </p:attrNameLst>
                                      </p:cBhvr>
                                      <p:to>
                                        <p:strVal val="visible"/>
                                      </p:to>
                                    </p:set>
                                    <p:anim calcmode="lin" valueType="num">
                                      <p:cBhvr>
                                        <p:cTn id="36" dur="1000" fill="hold"/>
                                        <p:tgtEl>
                                          <p:spTgt spid="2054"/>
                                        </p:tgtEl>
                                        <p:attrNameLst>
                                          <p:attrName>ppt_w</p:attrName>
                                        </p:attrNameLst>
                                      </p:cBhvr>
                                      <p:tavLst>
                                        <p:tav tm="0">
                                          <p:val>
                                            <p:fltVal val="0"/>
                                          </p:val>
                                        </p:tav>
                                        <p:tav tm="100000">
                                          <p:val>
                                            <p:strVal val="#ppt_w"/>
                                          </p:val>
                                        </p:tav>
                                      </p:tavLst>
                                    </p:anim>
                                    <p:anim calcmode="lin" valueType="num">
                                      <p:cBhvr>
                                        <p:cTn id="37" dur="1000" fill="hold"/>
                                        <p:tgtEl>
                                          <p:spTgt spid="2054"/>
                                        </p:tgtEl>
                                        <p:attrNameLst>
                                          <p:attrName>ppt_h</p:attrName>
                                        </p:attrNameLst>
                                      </p:cBhvr>
                                      <p:tavLst>
                                        <p:tav tm="0">
                                          <p:val>
                                            <p:fltVal val="0"/>
                                          </p:val>
                                        </p:tav>
                                        <p:tav tm="100000">
                                          <p:val>
                                            <p:strVal val="#ppt_h"/>
                                          </p:val>
                                        </p:tav>
                                      </p:tavLst>
                                    </p:anim>
                                    <p:anim calcmode="lin" valueType="num">
                                      <p:cBhvr>
                                        <p:cTn id="38" dur="1000" fill="hold"/>
                                        <p:tgtEl>
                                          <p:spTgt spid="2054"/>
                                        </p:tgtEl>
                                        <p:attrNameLst>
                                          <p:attrName>style.rotation</p:attrName>
                                        </p:attrNameLst>
                                      </p:cBhvr>
                                      <p:tavLst>
                                        <p:tav tm="0">
                                          <p:val>
                                            <p:fltVal val="90"/>
                                          </p:val>
                                        </p:tav>
                                        <p:tav tm="100000">
                                          <p:val>
                                            <p:fltVal val="0"/>
                                          </p:val>
                                        </p:tav>
                                      </p:tavLst>
                                    </p:anim>
                                    <p:animEffect transition="in" filter="fade">
                                      <p:cBhvr>
                                        <p:cTn id="39" dur="1000"/>
                                        <p:tgtEl>
                                          <p:spTgt spid="2054"/>
                                        </p:tgtEl>
                                      </p:cBhvr>
                                    </p:animEffect>
                                  </p:childTnLst>
                                </p:cTn>
                              </p:par>
                            </p:childTnLst>
                          </p:cTn>
                        </p:par>
                      </p:childTnLst>
                    </p:cTn>
                  </p:par>
                  <p:par>
                    <p:cTn id="40" fill="hold">
                      <p:stCondLst>
                        <p:cond delay="indefinite"/>
                      </p:stCondLst>
                      <p:childTnLst>
                        <p:par>
                          <p:cTn id="41" fill="hold">
                            <p:stCondLst>
                              <p:cond delay="0"/>
                            </p:stCondLst>
                            <p:childTnLst>
                              <p:par>
                                <p:cTn id="42" presetID="26" presetClass="entr" presetSubtype="0" fill="hold" grpId="0" nodeType="click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80">
                                          <p:stCondLst>
                                            <p:cond delay="0"/>
                                          </p:stCondLst>
                                        </p:cTn>
                                        <p:tgtEl>
                                          <p:spTgt spid="9"/>
                                        </p:tgtEl>
                                      </p:cBhvr>
                                    </p:animEffect>
                                    <p:anim calcmode="lin" valueType="num">
                                      <p:cBhvr>
                                        <p:cTn id="45"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50" dur="26">
                                          <p:stCondLst>
                                            <p:cond delay="650"/>
                                          </p:stCondLst>
                                        </p:cTn>
                                        <p:tgtEl>
                                          <p:spTgt spid="9"/>
                                        </p:tgtEl>
                                      </p:cBhvr>
                                      <p:to x="100000" y="60000"/>
                                    </p:animScale>
                                    <p:animScale>
                                      <p:cBhvr>
                                        <p:cTn id="51" dur="166" decel="50000">
                                          <p:stCondLst>
                                            <p:cond delay="676"/>
                                          </p:stCondLst>
                                        </p:cTn>
                                        <p:tgtEl>
                                          <p:spTgt spid="9"/>
                                        </p:tgtEl>
                                      </p:cBhvr>
                                      <p:to x="100000" y="100000"/>
                                    </p:animScale>
                                    <p:animScale>
                                      <p:cBhvr>
                                        <p:cTn id="52" dur="26">
                                          <p:stCondLst>
                                            <p:cond delay="1312"/>
                                          </p:stCondLst>
                                        </p:cTn>
                                        <p:tgtEl>
                                          <p:spTgt spid="9"/>
                                        </p:tgtEl>
                                      </p:cBhvr>
                                      <p:to x="100000" y="80000"/>
                                    </p:animScale>
                                    <p:animScale>
                                      <p:cBhvr>
                                        <p:cTn id="53" dur="166" decel="50000">
                                          <p:stCondLst>
                                            <p:cond delay="1338"/>
                                          </p:stCondLst>
                                        </p:cTn>
                                        <p:tgtEl>
                                          <p:spTgt spid="9"/>
                                        </p:tgtEl>
                                      </p:cBhvr>
                                      <p:to x="100000" y="100000"/>
                                    </p:animScale>
                                    <p:animScale>
                                      <p:cBhvr>
                                        <p:cTn id="54" dur="26">
                                          <p:stCondLst>
                                            <p:cond delay="1642"/>
                                          </p:stCondLst>
                                        </p:cTn>
                                        <p:tgtEl>
                                          <p:spTgt spid="9"/>
                                        </p:tgtEl>
                                      </p:cBhvr>
                                      <p:to x="100000" y="90000"/>
                                    </p:animScale>
                                    <p:animScale>
                                      <p:cBhvr>
                                        <p:cTn id="55" dur="166" decel="50000">
                                          <p:stCondLst>
                                            <p:cond delay="1668"/>
                                          </p:stCondLst>
                                        </p:cTn>
                                        <p:tgtEl>
                                          <p:spTgt spid="9"/>
                                        </p:tgtEl>
                                      </p:cBhvr>
                                      <p:to x="100000" y="100000"/>
                                    </p:animScale>
                                    <p:animScale>
                                      <p:cBhvr>
                                        <p:cTn id="56" dur="26">
                                          <p:stCondLst>
                                            <p:cond delay="1808"/>
                                          </p:stCondLst>
                                        </p:cTn>
                                        <p:tgtEl>
                                          <p:spTgt spid="9"/>
                                        </p:tgtEl>
                                      </p:cBhvr>
                                      <p:to x="100000" y="95000"/>
                                    </p:animScale>
                                    <p:animScale>
                                      <p:cBhvr>
                                        <p:cTn id="57"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p:bldP spid="7" grpId="0" build="p"/>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908720"/>
            <a:ext cx="8229600" cy="4886003"/>
          </a:xfrm>
          <a:solidFill>
            <a:schemeClr val="bg1"/>
          </a:solidFill>
        </p:spPr>
        <p:txBody>
          <a:bodyPr>
            <a:normAutofit lnSpcReduction="10000"/>
          </a:bodyPr>
          <a:lstStyle/>
          <a:p>
            <a:pPr marL="0" indent="0" algn="ctr">
              <a:buNone/>
            </a:pPr>
            <a:endParaRPr lang="es-CO" dirty="0" smtClean="0"/>
          </a:p>
          <a:p>
            <a:pPr marL="0" indent="0" algn="ctr">
              <a:buNone/>
            </a:pPr>
            <a:r>
              <a:rPr lang="es-CO" dirty="0" smtClean="0"/>
              <a:t>No </a:t>
            </a:r>
            <a:r>
              <a:rPr lang="es-CO" dirty="0"/>
              <a:t>permitamos que la religiosidad, la tradición de los hombres o cualquier denominación en la que hayas sido levantado, limite lo que puedes o no recibir de la </a:t>
            </a:r>
            <a:r>
              <a:rPr lang="es-CO" dirty="0" smtClean="0"/>
              <a:t>Palabra del Señor. </a:t>
            </a:r>
            <a:r>
              <a:rPr lang="es-CO" dirty="0"/>
              <a:t>Allí existe un descanso en Él. La incredulidad nos impidió caminar en la herencia plena de todo lo que podemos tener en el espíritu.</a:t>
            </a:r>
            <a:br>
              <a:rPr lang="es-CO" dirty="0"/>
            </a:br>
            <a:r>
              <a:rPr lang="es-CO" dirty="0"/>
              <a:t/>
            </a:r>
            <a:br>
              <a:rPr lang="es-CO" dirty="0"/>
            </a:br>
            <a:endParaRPr lang="es-CO" dirty="0"/>
          </a:p>
        </p:txBody>
      </p:sp>
    </p:spTree>
    <p:extLst>
      <p:ext uri="{BB962C8B-B14F-4D97-AF65-F5344CB8AC3E}">
        <p14:creationId xmlns:p14="http://schemas.microsoft.com/office/powerpoint/2010/main" val="3359117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474840" cy="2848473"/>
          </a:xfrm>
        </p:spPr>
        <p:txBody>
          <a:bodyPr>
            <a:normAutofit fontScale="85000" lnSpcReduction="20000"/>
          </a:bodyPr>
          <a:lstStyle/>
          <a:p>
            <a:pPr marL="0" indent="0" algn="ctr">
              <a:buNone/>
            </a:pPr>
            <a:r>
              <a:rPr lang="es-CO" dirty="0"/>
              <a:t>Quiero que te vuelvas hambriento de Dios y te enfoques más en estar hambriento por la manifestación de Su gloria, unidad e intimidad. </a:t>
            </a:r>
            <a:r>
              <a:rPr lang="es-CO" dirty="0" smtClean="0"/>
              <a:t>¡Y para ellos Dios </a:t>
            </a:r>
            <a:r>
              <a:rPr lang="es-CO" dirty="0"/>
              <a:t>volvió a abrir el jardín! </a:t>
            </a:r>
          </a:p>
        </p:txBody>
      </p:sp>
      <p:pic>
        <p:nvPicPr>
          <p:cNvPr id="4" name="Picture 2" descr="http://t0.gstatic.com/images?q=tbn:ANd9GcT0zj4I2b8EF7-lk3PU0lsJI2mBGdJlUJU4JIj3s1fbzoGhY1WXF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16632"/>
            <a:ext cx="3384376" cy="313650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392488" y="3789040"/>
            <a:ext cx="4572000" cy="2677656"/>
          </a:xfrm>
          <a:prstGeom prst="rect">
            <a:avLst/>
          </a:prstGeom>
        </p:spPr>
        <p:txBody>
          <a:bodyPr>
            <a:spAutoFit/>
          </a:bodyPr>
          <a:lstStyle/>
          <a:p>
            <a:pPr algn="ctr"/>
            <a:r>
              <a:rPr lang="es-CO" sz="2800" dirty="0"/>
              <a:t>Dijo </a:t>
            </a:r>
            <a:r>
              <a:rPr lang="es-CO" sz="2800" dirty="0" smtClean="0"/>
              <a:t>dice:</a:t>
            </a:r>
            <a:r>
              <a:rPr lang="es-CO" sz="2800" dirty="0"/>
              <a:t>  </a:t>
            </a:r>
            <a:r>
              <a:rPr lang="es-CO" sz="2800" dirty="0" smtClean="0"/>
              <a:t>»</a:t>
            </a:r>
            <a:r>
              <a:rPr lang="es-CO" sz="2800" b="1" dirty="0" smtClean="0"/>
              <a:t>Acerquémonos</a:t>
            </a:r>
            <a:r>
              <a:rPr lang="es-CO" sz="2800" dirty="0"/>
              <a:t>, pues, </a:t>
            </a:r>
            <a:r>
              <a:rPr lang="es-CO" sz="2800" b="1" dirty="0"/>
              <a:t>confiadamente al trono de la gracia</a:t>
            </a:r>
            <a:r>
              <a:rPr lang="es-CO" sz="2800" dirty="0"/>
              <a:t>, para alcanzar misericordia y hallar gracia para el oportuno </a:t>
            </a:r>
            <a:r>
              <a:rPr lang="es-CO" sz="2800" dirty="0" smtClean="0"/>
              <a:t>socorro» </a:t>
            </a:r>
            <a:r>
              <a:rPr lang="es-CO" sz="2800" dirty="0" smtClean="0">
                <a:solidFill>
                  <a:srgbClr val="FF0000"/>
                </a:solidFill>
              </a:rPr>
              <a:t>(Heb.4:16).</a:t>
            </a:r>
            <a:endParaRPr lang="es-CO" sz="2800" dirty="0">
              <a:solidFill>
                <a:srgbClr val="FF0000"/>
              </a:solidFill>
            </a:endParaRPr>
          </a:p>
        </p:txBody>
      </p:sp>
      <p:pic>
        <p:nvPicPr>
          <p:cNvPr id="3074" name="Picture 2" descr="http://t2.gstatic.com/images?q=tbn:ANd9GcR-OhvlSX-qw5sZnL88F1DUW8MClVpQgJeqcvdRdq_Xt28JYTy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645024"/>
            <a:ext cx="3600400" cy="2944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6427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circle(in)">
                                      <p:cBhvr>
                                        <p:cTn id="7" dur="20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42258" y="3284984"/>
            <a:ext cx="4422229" cy="3384376"/>
          </a:xfrm>
        </p:spPr>
        <p:txBody>
          <a:bodyPr>
            <a:normAutofit fontScale="62500" lnSpcReduction="20000"/>
          </a:bodyPr>
          <a:lstStyle/>
          <a:p>
            <a:pPr marL="0" indent="0" algn="ctr">
              <a:buNone/>
            </a:pPr>
            <a:r>
              <a:rPr lang="es-CO" sz="3800" dirty="0" smtClean="0"/>
              <a:t>Por esa razón el apóstol Pablo nos dice:.  “Así </a:t>
            </a:r>
            <a:r>
              <a:rPr lang="es-CO" sz="3800" dirty="0"/>
              <a:t>que, hermanos, teniendo libertad para entrar en el Lugar Santísimo por la sangre de Jesucristo, 20por el camino nuevo y vivo que él nos abrió a través del velo, esto es, de su carne,” </a:t>
            </a:r>
            <a:endParaRPr lang="es-CO" sz="3800" dirty="0" smtClean="0"/>
          </a:p>
          <a:p>
            <a:pPr marL="0" indent="0" algn="ctr">
              <a:buNone/>
            </a:pPr>
            <a:r>
              <a:rPr lang="es-CO" sz="3800" dirty="0" smtClean="0">
                <a:solidFill>
                  <a:srgbClr val="FF0000"/>
                </a:solidFill>
              </a:rPr>
              <a:t>Hebreos </a:t>
            </a:r>
            <a:r>
              <a:rPr lang="es-CO" sz="3800" dirty="0" smtClean="0">
                <a:solidFill>
                  <a:srgbClr val="FF0000"/>
                </a:solidFill>
              </a:rPr>
              <a:t>10:19-20.</a:t>
            </a:r>
            <a:endParaRPr lang="es-CO" dirty="0">
              <a:solidFill>
                <a:srgbClr val="FF0000"/>
              </a:solidFill>
            </a:endParaRPr>
          </a:p>
        </p:txBody>
      </p:sp>
      <p:sp>
        <p:nvSpPr>
          <p:cNvPr id="4" name="3 Rectángulo"/>
          <p:cNvSpPr/>
          <p:nvPr/>
        </p:nvSpPr>
        <p:spPr>
          <a:xfrm>
            <a:off x="179512" y="548680"/>
            <a:ext cx="4824536" cy="2677656"/>
          </a:xfrm>
          <a:prstGeom prst="rect">
            <a:avLst/>
          </a:prstGeom>
        </p:spPr>
        <p:txBody>
          <a:bodyPr wrap="square">
            <a:spAutoFit/>
          </a:bodyPr>
          <a:lstStyle/>
          <a:p>
            <a:pPr algn="ctr"/>
            <a:r>
              <a:rPr lang="es-CO" sz="2800" dirty="0"/>
              <a:t>La Palabra de Dios dice que cuando Jesús murió en la cruz: “Y el sol se oscureció, y el velo del templo se rasgó por la mitad.” </a:t>
            </a:r>
            <a:r>
              <a:rPr lang="es-CO" sz="2800" dirty="0">
                <a:solidFill>
                  <a:srgbClr val="FF0000"/>
                </a:solidFill>
              </a:rPr>
              <a:t>(Lucas 23:45)</a:t>
            </a:r>
            <a:r>
              <a:rPr lang="es-CO" sz="2800" dirty="0"/>
              <a:t/>
            </a:r>
            <a:br>
              <a:rPr lang="es-CO" sz="2800" dirty="0"/>
            </a:br>
            <a:endParaRPr lang="es-CO" sz="2800" dirty="0"/>
          </a:p>
        </p:txBody>
      </p:sp>
      <p:sp>
        <p:nvSpPr>
          <p:cNvPr id="5" name="AutoShape 4" descr="data:image/jpeg;base64,/9j/4AAQSkZJRgABAQAAAQABAAD/2wCEAAkGBhQSEBUUExQUFBQWGBcXFxUVGBcYGhcYFRUXFhUWFxQXHCYeGBkkGRQYHy8gIycpLCwsFx4xNTAqNSYrLCkBCQoKDgwOGg8PGikcHyQsKSkpLCkpLCwsKSksKSkpLCwsLCkpKSksLCwsKSwsKSksLCkpKSksLCwpLCksLCwpKf/AABEIAMQAzAMBIgACEQEDEQH/xAAcAAABBQEBAQAAAAAAAAAAAAAFAAMEBgcCAQj/xABEEAACAAMFBAcEBwgBAwUAAAABAgADEQQFEiExBkFRYQcTInGBkbEjMqHRFDNCUmJywRVzgpKisuHwJBZDwlNjs+Lx/8QAGgEAAgMBAQAAAAAAAAAAAAAAAgMAAQQFBv/EACsRAAICAQMCBQMFAQAAAAAAAAABAhEDEiExBEEFEyIy8CMzURQkNIGxYf/aAAwDAQACEQMRAD8A3CETCiLaJtOPhC5zUFbLSbJFYVYDzLXT7TecNWW96s4rXDh15xi/X4t9xnkyDjTQI5+kCKxtLf4kqprSpPwUn9Iq3/XY4xrw5VljqiBKLi6NQ+kCF9IEZeu3QO+PW27HGHFqNo0/6QIX0gRmP/XY4wl25HGKsvQad14jrrhGaLttzhw7bDjA6i/KZowniEZwjN5W2lTkYdG2Q3mK1hLDI0LrxC+kiMxn7eAb47se2uI65DWD7WwNG9GmdeI964RnR20A1MSJG0Mx1xBThP2jkPMxV2W8bXJfDaBHnXiKBado5ksVdHUfeI7J7mGRiEduBxiJleWzTOvEL6QIzI7dDjHLbdjjBE0M1FZoMdVii7O7VCbiz0/Uf4i0SrZUGvL4xmlnjGegmh1YUhQ1JeHKxoTvgWeEwMvAwSMC7waOd4g35TH4fcAbQ5qAN5gVZ5zddPUHPsgd9IMr7474rskVtM/8w+AjxMJOpM6u2yA/SpbDLkyfzEHvwsDGVtercTGl9K7YpUrfRmII09wxkrmPZeC2+lV/l/6c3qPeEZN6NxhTr0bjEKXpHDax1e4UVUQl+1G47o9lXm1Nd8D4cC5CFNjVFWGJF4Md/COpt5tnnEOy8eENjNoW2aIpBmw3lQ5nnHjXs1QTxJz5wOrkTCtJoo4nP5CBStjZJRVjFtvVjMOevCCtgtbKpzNTrFesWb11bnu/zBomgpx/SH5HSoydPFNubDdxWvrJ4xZqoZqHfhGWR5xfNl9oDimLUhiCVNTkRSqkaGorujJ7BamSY0xcwimvChyoe+ukWmw23EqzpdQHBIBG7MHvA0gsbMvVe41+z2qTMVVKqVnES3l0AXEVZq07ljL+knY82P21nLGV9tNerzyIOuAnLkaccvZF7v2VB92jAitcWFlFTu96Lfbb9SYrJMpMVbPNE+oAr2KUr+Y6wbaYrHLS7MLe9G4xzOvRuMQjrDc0xS5NXNs0vovtxPWVOWID4Rqt0zDhIz+zrr7xjHOjQ+zma++vxX/BjY7s1b+Dyrl8KR5vO3+sfzsWl9MslkOUSIjWTSJJjv4n6UY5KmeNAm8oLPAi8dYxeIfaYzD7gMh7Q74r6H/kz6a9ZSvDKLBOajjvHyiv2EAz59c/acaeRjxWNUpnUfYrnSmfZJnX09xoyUtGrdJ/1SjhX4LSsZOY9r4Mq6Vf3/pzs++QkqcoZLZx3XKGhrHRD7EkaQ+RoOHyhkbofXOEyZpX5HkNF74dsaf1QrUwIFBTQGPbPlU8NIU9zRFbWd2psT03DLnRRSBFvtJLHvNPAkROnPQE8aj4R5cN1rPZwGHWihloSAHNaMtdzUzAPCGQSitTEdQ7axoduuwhULEZtQA+sdTZ2tOXlEqejLWXQhgaYTqDzEQJqEa79IG9TsZCKjE5mWkiSwyoxGfMjhHVsvIy0ly1PYQPpkcTEEkU5ADwjxZZmMiAEitchU1rmctwEPW66GY4ApY4qAAcQCB8YbaTRiyLU2G9m7yeajAtLIRDMKtiR8K6kUBUnnWIF8bTNMBSWvVSz72dWfkzcOUSbh2ft6TVpImhRVWOGowEHEp45QEvySJc1lUEcmFCCR2gYOXIvEo72iAkMzDnDy5CGZmnjFrkN7RL/wBGH1b6fWL/AGxr9z1BeutV17zSMf6Mfq339sZcezGvXPMJEwnUlP1jzudfu5fOwa+2WiyaRJiNZNIkx3cPsRhk9zx4EXjvgu0CrwK51xeAH6xm66GrGHidMrsw9od49YC2NazZ/wC9A+FYOtMlBsi+R0wj5wOlyUDTGXEQz4jjoKGmgp+seJnHy1LdPg6ildFK6UmooH5/QU9YyyWhY0AJJ0ABJPcBGpdKS0Ucw1PELGf7PW8SbQjmoGYqN1RrHs/Cf4kTBmvWxlrtmhGYypgVfeOE9nvrENRnF2vTatGlTFlsXd0ZTWoyIoTnrFJTWOiFjepbkyQufhD6DTvhmXEgboSzX2O217v1h1xRBzhiO5z6d0L7miuEcJOliYnWpjQmlMTKB+IlAWPcKRcbHMs7p1UsSpYbQ4erYMoLBwrMzYczUs3ClDFBmmrCnOCYGVOQ9Ik43FGdeqUmavs1s/JtUjrLUqz20VgSpC0BqGFDXnAbaDokmDt2NutTUSZhAcflc0VxyyMFNl75SSMJORQKCdxw74B7RbSTVkTCHYdnCApIGeQoI0rHGMDC80lLZlFsd69UzVUEZo5ORFciqmtBmNYu+yd/2cOCoPWkAKXCuBlrhB4DUiM2f3eFCaDidK1jRdmtnPoSWee4DTJ3bpT3UrSh7xXygtKbsVKcpcmsbOW2ay4nOJWIWja6ZsKc8oqnSz0dJPQ2mRRZ0te0n/qIM6gDPEvx03RcEfBhpktAVPI55Q/1lRhmZy2yDb1O6p74a42DFuLs+VicjEdzFh23u02e3z5ZXDSY1KaUahFBwivvrClyaZv0GhdF3uPnT2mv8EaxcrEq9dap+sZN0Zr7N/3g/sjWLjPvVYAkr8I89m/lsYvtotljOQiUYjWNaDWsSTHdxL0mJ8njxXL6nOAaSy3dSLGYDXwcjGXrX9MPCvUUafb54OVmYkV+2oPKJl3WgujFlwEVVlrWlOehhTbQcVIj3TO7U4ae0PPUD5x4jO9V+lJo6yVVuU3pWnZIK7ny8UyiiWSx4U6xlx1ICitBnpXjppF36VaF1H5h8UiLct3q2FWphl+1NdCsodZTnWlPGPY+FenpYI52b3sFrdsuUmO1TElhgSshExTGGVCRUKgO6prvpQiIsi1WOYyotkdSW98TSztU5AKRh8KQIva8Hnz5s1z2nZmPich3AADwhmVaMDgrkQQQ2hB5U0jqVasUnQYvW6+onNLrWgB86EZnkYZXWCt6I82zyJ5o1F6t3r2idVBHLOh5nlAloyqVnTj6oo8JhTMzHQGY0hqe9PTziLcbJ0e2JVE4FmCqAasa0HZ30z3UyghOlFRWmuXxpSBVnTFWu/0iw3lYXWxyJjgVmitQa+62HPg1AtYKSTEp6a/6cXffZl9mZV13EHMeeo5Q7tPbVNkBU1DOtOPZqT3QDmNoOUOz7smTJClBiAZyRxPZGnhDIy7COoxRS1LkjWKSXtEuUADUqO8tT5xp16Xi1JSupDSmZG5Z0/QxSdhrJMFsDmWzNLo+EqcwvHxPwjT9p5KTlE1NWBBBGjDcYauDAHdnb265UlE6pVTwI1HlSD8iYF9lNXM79xHzjK7ltxlgUyeW1acovr7UWeZLDMWDDMEDMHeO6G7sJNNblF6ctm/qbSorl1btxwnsknjQ08IxxtY+n5VrS8LPMkvKcy3BUOQKVIyIzqCI+cdorkeyWmZJmAgo1K8RuPlSASaYV3Gi3dGY9m/5/wDwjUrtmUqWFACKmh1PdGX9GB9m/wC8/wDGNbuUfWb64fWucebzq+rkvnBsi/pos13zQy1ia0RrHpEkx3cXtMD5EYC3sK5QZaAd5mMnX/bGYeSpzPf8Yh3bNpNm5V9sfggEEJ7drxgNZn7U796R5rHjeZS+dzq9kU/pSbtDvY+Hsz6xXtnb9dZor2lwsGH4WUqac+1BzpJepXP7Nf6kEVO5ZgDOaE0UnLdShJ7qR7Pw9JdNA5ub3sjXlJKTWB4nPjzh260VXVnGJa9ofh3gc4YmTC7FiK/7rBKxWBlEpiOy7Zc6EaRtnLSqBgtUifJtINkmqoqAVNSBkA5wtXuyiXc2xtpta45aUlClZr9lBmN+/wAKwT2H2Wnre3VvLpLWrviAKFH93iGzoeRWN3wq8hlYClGUgZCmYyHdC3j2bQ2GZx2MXn7JyrJKo62WbOOKnXTXGY/9tCFGm81ih33NVpgAlpKpkyoxYEjTVj6xaukGQEtEiayhmeSA6mpBeS5lsfJRFQKl3NN5HpCMd1bNj35HbCmdd3+5RarJM6267RIJBazMs9SM6S2OCaOYDFTAaRZlUUyNeOLXllHFjtps80nJldHlTFFe1LmLhYVO/Qg8VEFCSuyTetUiElM9/DdBa5L4ly06tzQhiRUHMMM8wOUBklFiqjMkgd9Y1HZnZmQ8p1morBFOZA97CwqfEQ6CsR1LqNAO779WU+OVOUN30JB3UOsFr121mTpYQKgNau6gEmmmWggGdmlRBWWG7IJcBt+80yEN2ewS1mDCoU5EMvvUOR3558YYk+ODFZLE9i2LIZZ04c90JbcsyWSHqjalScgGq4PA0WIe06MLMaEjC4D4cgyNkKgDUNh01rFb2YkzXtKrLUtiOFhmFAOTFjoMotSrktYrhqPoK4LEZ1kRgqorVfq6MDRiMIDg1DBacczGe9M+zmGVKtAYvhbqyWoWoQWUMRqVw0qeMa/csxeoVVZGwChwEEA8MjlGc9LABsVp4K0t/GuEf3GGJ2Cr7lL6L/cm/mH9hjW7nSgfOuSxkvRUoIm1++B8DGr3Po1OK+seXzv97L52N8V9IttiOUSjEWw6RKjv4fYc+XJ48Ar0GRg68Bb0HZjH17+mxuH3FRtGT/7ygTY82nfvTn/CIL2nN/L1/wAQFslMc4butIPlHjlzL+v9Oq+xT+kZPdy1U/8AyLHWymysxgskJWZM7cyorQU7CE7qAljzI4QZv6wq8+XjzVEaYRubCyYFPIsR5Qe2XbCrzGZlUZuVyLHXADzNI9n4bv08TmZ39Rh7ZLYeVIxF5MslhRqhTyPEaQHvu45QZZKrKlz5M5JskMwRJwqrYVxZBqCmEH1i27N3nMmqXmUAb3FG4DQc442luSXaEZXUHJhWmYIGNGHAgincY3ShqQEW1uj2wzAJUzd1fW4Ms8FTgrvFMxSPbRb8FmWuRYZnvgXabWbNYHnz+0yywZlDqcWGgO+oUfGMbvrbq0WvViiUphXKgypBtqKKitT3JW3VuSZMldW2IKsw92O0THAPDKhpzit2YDHnShBNONAabxvjxTU9onjrDc5aAmp0J08owxi+DoyywcaR1Lp90eQ+UOHDTIAGp0G4AU/WHpMrsA9Y+meZ1pnv5xFsi4mapOROfdSLoRCSTQa2YsmKfiOiDF4nIRplwyibNPP3uHAVrFI2dl4bOW3s4z5KD+saHslOFMHFSfjT9Y2YlSFZpapnNhljHMlkVWigjdkgB9Yp026jiR1yqr4QN9Dp35Dzi3yp3tbQ44uR36CAdtYy7RY1P2iy04EkOPivxg5ozge95wEl2Kq6lM1atGzFBVSKZ0zh24NrMJ6oIqpKBYtKAAMyns0FPsrqaVqYW1NkGGbLpkVNOWVRTyjPrBbmlFSpqAcWE6EkUzjPmjqNGKVRpGxS9pRLtMppbCkyb1MymRKGWAGcccbVB1pUQH6W70ZbIJZNTOmBm7kUsAOXaivSLSJirMUgDUngRmanjALbjaA2q0k1qidlPA5t4n0gsK0qhcpanZYujH6ub+ZfgDGt3T7r9yxkvRc1EmH8Q9DGrXKey38PrHnM38yXzsbI/aLbd+kTIh3fpEwx6DFtE58vceNAi85JIIAMF2gFfDkVjL1qTx7jcPIDNgYGoRj4RW0kYZk8MCtZhOYoc1EF7TaG0r/UaQKtduEtGcmpFK8e4R5Ly1qcYcs6Wqt2Br9tBAp95qDuU5+FYm3XPMyVLkjV3qx4VOefAKPjFWnW4zptTkBXTQfM5xNu+8CELDKuJAeBaik+VY9r00PJgofg5U5apNmpXLKMyYuE0lSjlT7RwgUrwgzeC0FeJX+mtfWBOx09Jdjl4mVRnmctYcm3oJ87AhUqppirkWINSDyXPwjUmX2Kl0qXn1V0qN8+Yqj8qkufgo84w1rYQagRp3TffHWmzykU4UxsKCvZFJSHlUq/gOcZYZTfdPkYFpPkodNuMeraSVIO4GIxlNwPkY6QkbjnyitKL1E2TamIpmBl6DSGvpRAJGpJjhbS4yCnyMP3fKMybLQggF1rkeOcVoReo0CzysEhF4KtfzGhMW/Y+b2lFdFf9D+kVmevscX48+4kgekFNn5uBS50CMT3AQcdhd3uE7BNwTWlvvPnAvbEATrM2/6Qo80f5QXt85J1JsvjrvBpviubbWqnUtwtEo/0k/qYOXBEdbUyz1oJ0ofhX5xkX0rLujX9oZ4muq8hi5BiK+tYx212Uy3ZG1VmUj8pIPpC1yXERtZpQE0OojgzI5wwiIOkEzROjT6uZ+ZfQxrFzaMM93wMZL0ZnsTPzL6GNaudsOddY8v1DUerk/nBsj9suFgGUS4i2M5RKaO/i9pgfJzM0isX9bUUGp+B+UWplgTeF1l94HeImXEsqqRcJOL2M2td9y6kYmpyR/lAa+r0lvKKKXOanOW6jX7xApGg23Z3CpbrNNwUbzzipbSiWg6tmriALAjICuWW8kxgx+E4oT8xSdofLqJOOmilhMD8AaxLu+USGXTC5P8AMKiO510Ar2MSjdnUeA1iXdd1TNGZRp2jqaaVUAmucdXS2zMzQNh3HVFWYsD/ANrDipnXEKVyPAwTvC6lVKy8Mti1cAIUNU0NVO8DMU3xVrBcNowM0t0oBnRnXdvAGXfEeTKaQ4mWmzTHzqHLVTkaioPjB8BLjcavRA80nDwAGeQUUGpiI1i/DF7sd7Wa0r21B5EZg98D7dsyodQk4nHXCpUEgczw5wmS0vcJJvgpxsR4CPDdtdVEWS0XOktqPaAprSmFa5DMd8dJcoYVWcxHJV+cXp7A0yr/ALM4KBHlosuFCaUpFoa4svrD/KsCtobt6qUDirVqUoBuJ3GLUSiF1YN3zOIKn+owrG2GzTW4oE8XYfIw9dcvFY7Qp+6fgQYiTm/4yL95yfBF/wDt8IZQJxdVqdCaaVoRuIgftxNxS5ZGQ61aA/lIiXd7Zd5iLfwxLLXcHxeo/WK7EJFMc0c8A9BBjaPZ2WZ7rMlo2YNSo+0ASfMwJsre0U7qqfIiNC2hu5Zk3FjIqo0A3DnFVZcXRldt2AkN7mKWfwnEP5W+cBrX0dzVzR1bkRhPnpGr/shRX2j/ANPyjv8AZqqKmYaDOpAy51i1FhajONiy1k6xZyOpLClEYg0rmCBGj3HfkpqAYvFGHqIrsy/wJhCgOg0JyJ5xYbivlGI7FD4GOfk6DHPI8je4xZ2lRoV3zARl6GJpiDdswFRSJxjVGCSoS3Z6Yh2q2Bfsk90TGgVeLAb4NFAq8b0xKVEt9dcozjaYYrQzN9mnZPIU9KxfbTaFqe0POKPtdZys0zQQUYKCRnhIFMxwMM4KsGrPZjWtF8PLlBK7rcFOR04115U1MCJKjBiJ7J04seXLnCsk3MtuQEjv0X4mK1bkLfdG18xZhqapUAg56a04RGs+0f0SbaJBPYGKZKqTowDBQd4BJ1it9cRLXliJPfxgg11C1zrJUmjMEcg6rmGz7qRJ7phxlugp1WOYwswdpoIEylFl1ZQxodVC7667oG2u9PojP1c42m3OvVjqyTLkhsiAT7zcBx3xLlXEsmZMkzrTMwhs8JpjpkMQxZOBxyghYpFllPiTAKA4anMcSSBmfSEqGraTsb5tXSq+SjStpWxAOcDAkEkHErb8QPHKvfHlp2znEF5E3BMWvWyTQqwH/clVB8Vi53xd1jtJxTcOKuTqSrU4EjUcKiM/2n2NeW5mWdutQCv4wBx3N3iF+VodlvJZ3Zula1r7yypm7tKPPs0rHdp6RZ84ATJUs51VRVczwpFWu1lxgMhcnILpU7gaZkd0XC7rnCTGacAZ1KhFIwSwBloO01PAd8H6nsgXS5LBs7PrKmBqAsp45cs4gCcCUX7oNf4tD/TDFjtHsya5/OGLJM/5c1DqqoDyIBNPNhGjsJJVmagPIxCvebpyK/FhEtRQeJgbe7dgH8S/3CIUH1s3spZ4hv1MXq1zWaVIYLWqCvhlFVMgiyWcnUgnziy2KbWxSjWlCyfGsGiWMDGdE15/5iBft3z5qYVGAatmMwOJroNfCJotI+8NT/ukV/au93I6qUGKn3mG+v2QTui2SyvJJUE9sHP04RYtnwMQ0PdFVl2V/utFm2bksGFQYXKK5Ks1a5h2RBYwKub3RBUwsI8eA16ou/1EGJ2hig7U21UxY1L5ZBTTz1iXW5DyfKlVOY/nEAr6tclFZT2yR7obTmT+kArTZOuPZK1IoF9gxU8FVypP8wglYrls7y1WYLVLcaigK1BoWE2hGetD3RFOyqor1qtBc1y4UGgHACOpTUTDxNa8huh29rCJU1pakmgXM8xU6QxJlGCKJExfZk/7xizbHLlJf7k4eUwYPWkVuaDSg0oYulzWEy1wAZiXJfxxBj6xaLBO2F5mRbXCykmszEgTA+EBVFVGAjtHWprBgyLHNRZhTBkCVlnUlcRU+RzivbV3gDa58tiBgmsVchmyK6KFBod0CbtvAo4zLSyGU0B7OMAVoe7XnCm2uAr3Cs/bRZDnqbJLBByZ2ZyMuByiVd9+TrbLdZzNg1JlHqyORIGa8or94ELU0qCc+UEbtt3/ABKKoGJqMeQ9IDU+5YWsfRnZkKT0mzkZ2BViZUwKW91iGTMVOsVu3K0m1zUmHNaqTpXIANQZZ8otN7X3NFmQKhR3eUspTQFyJg3HRANTlU0pEPpBuwTUFrDEUQrMCgUxJmtRuOdIYna2JyVaw0ZQugZgK8iaV+MQrttvXW60zKUExnYDgC5wj+Wkd3CGmEEA8aHSqgmleeXnDFx3NPkTSXlsoK0qaEVrXdWCU9mVQZtDUFIF3x9Ue9fgQYft9oYU7BbuiBa7XVfcYZgZxFNPgrSaZeaj6DZTwAB5UQf5iVczq1jKZErNrQkb1ir3tfkmdZFVescyxiIoFGS0O+PNmL0x2ZlVFT2lR2izGigYjuAzpSFwyZHSkkt/yXpXKZaeqWuib+HzgbfqsUCyZcsk6t2ajuqY8ls9dTXuiQtomA7++g/zGtiyri5rXXQfzL84PXFd88MKlf5l+cS3Vn1Zh/vICCl3S2BFWqNxH/5Asotl0SiFFYKRBu8ZCJphIw8mDKAF73W7A0IHgDFijhpdYhCh3hspKfCDKSle12RuG9tdTuiNY9mJavVEZaDLtMR4AmL89jB1FY9FkFa0iUUzMr02eLTmamtPgIZl7MHhGnvd6k6R5+zhwiWRGazdmzSlOUW6xWLMNT7CjyMG/wBmjhDyWSgpF6mXRmt+bIPMnzH+8xPnEe6Nlmkz1crkAw7sSkAjhStY1FrJnHgsQ4RRDM12SBU40x4gSCSfeBzDUOdf1glZdl1WagwgItSVGhKpi9TF6+gjhz8oX0Ia0z+esU0QzKfcLzZmKYK0NVNTWu6h3RPZJ0mqoA2MAzFYYhiIINRoYvhu8cM/QcI4/ZS8Iqi0ZPI2SZGE1cnJaqgdmhy084JS7HM3y1PwjRhdS8I9/Za8IJbEfJny3cp96UPgYek7M2d8iigniIvZuteEefstYuwaKDbdjVMpkRVUEGuEAVFNK6wJ2b2X6hsTKcwRXhWmo4V3xqy3cBpHIupa6a6xT3CWxVFun8Ij03QeA+MXBbEBHv0QcIPUDRTv2GeFO4kRPsV1YYsf0QR6tmAiaiqOLJKoIk0jxVjqACFChQohBQoUKIQUKFCiEFChQohBQoUKIQUKFCiEFChQohBQoUKIQUKFCiEFChQohBQoUKIQUKFCiEFChQohD//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4102" name="Picture 6" descr="http://api.ning.com/files/yloi*0VFSDezkEGNDH0aRKHyqMHnd4cl94cvNCXNueFLNNuDnivYyc2SEC285O0x5Bstl1UWF0dC32T-83olCC3uBON1*JCi/vel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548680"/>
            <a:ext cx="3364979" cy="264890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t2.gstatic.com/images?q=tbn:ANd9GcR-OhvlSX-qw5sZnL88F1DUW8MClVpQgJeqcvdRdq_Xt28JYTy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432" y="3226337"/>
            <a:ext cx="3920551" cy="229089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3834" y="5649964"/>
            <a:ext cx="4692182" cy="1015663"/>
          </a:xfrm>
          <a:prstGeom prst="rect">
            <a:avLst/>
          </a:prstGeom>
        </p:spPr>
        <p:txBody>
          <a:bodyPr wrap="square">
            <a:spAutoFit/>
          </a:bodyPr>
          <a:lstStyle/>
          <a:p>
            <a:pPr algn="ctr"/>
            <a:r>
              <a:rPr lang="es-CO" sz="2000" b="1" i="1" dirty="0" smtClean="0">
                <a:solidFill>
                  <a:srgbClr val="FF0000"/>
                </a:solidFill>
              </a:rPr>
              <a:t>Cristo </a:t>
            </a:r>
            <a:r>
              <a:rPr lang="es-CO" sz="2000" b="1" i="1" dirty="0">
                <a:solidFill>
                  <a:srgbClr val="FF0000"/>
                </a:solidFill>
              </a:rPr>
              <a:t>esta esperando tu oración para interceder por </a:t>
            </a:r>
            <a:r>
              <a:rPr lang="es-CO" sz="2000" b="1" i="1" dirty="0" smtClean="0">
                <a:solidFill>
                  <a:srgbClr val="FF0000"/>
                </a:solidFill>
              </a:rPr>
              <a:t>ti, no le dejes esperar más, el tiempo de gracia ya casi se termina</a:t>
            </a:r>
            <a:endParaRPr lang="es-CO" sz="2000" b="1" i="1" dirty="0">
              <a:solidFill>
                <a:srgbClr val="FF0000"/>
              </a:solidFill>
            </a:endParaRPr>
          </a:p>
        </p:txBody>
      </p:sp>
    </p:spTree>
    <p:extLst>
      <p:ext uri="{BB962C8B-B14F-4D97-AF65-F5344CB8AC3E}">
        <p14:creationId xmlns:p14="http://schemas.microsoft.com/office/powerpoint/2010/main" val="848082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102"/>
                                        </p:tgtEl>
                                        <p:attrNameLst>
                                          <p:attrName>style.visibility</p:attrName>
                                        </p:attrNameLst>
                                      </p:cBhvr>
                                      <p:to>
                                        <p:strVal val="visible"/>
                                      </p:to>
                                    </p:set>
                                    <p:animEffect transition="in" filter="wipe(down)">
                                      <p:cBhvr>
                                        <p:cTn id="7" dur="580">
                                          <p:stCondLst>
                                            <p:cond delay="0"/>
                                          </p:stCondLst>
                                        </p:cTn>
                                        <p:tgtEl>
                                          <p:spTgt spid="4102"/>
                                        </p:tgtEl>
                                      </p:cBhvr>
                                    </p:animEffect>
                                    <p:anim calcmode="lin" valueType="num">
                                      <p:cBhvr>
                                        <p:cTn id="8" dur="1822" tmFilter="0,0; 0.14,0.36; 0.43,0.73; 0.71,0.91; 1.0,1.0">
                                          <p:stCondLst>
                                            <p:cond delay="0"/>
                                          </p:stCondLst>
                                        </p:cTn>
                                        <p:tgtEl>
                                          <p:spTgt spid="410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10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10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10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102"/>
                                        </p:tgtEl>
                                        <p:attrNameLst>
                                          <p:attrName>ppt_y</p:attrName>
                                        </p:attrNameLst>
                                      </p:cBhvr>
                                      <p:tavLst>
                                        <p:tav tm="0" fmla="#ppt_y-sin(pi*$)/81">
                                          <p:val>
                                            <p:fltVal val="0"/>
                                          </p:val>
                                        </p:tav>
                                        <p:tav tm="100000">
                                          <p:val>
                                            <p:fltVal val="1"/>
                                          </p:val>
                                        </p:tav>
                                      </p:tavLst>
                                    </p:anim>
                                    <p:animScale>
                                      <p:cBhvr>
                                        <p:cTn id="13" dur="26">
                                          <p:stCondLst>
                                            <p:cond delay="650"/>
                                          </p:stCondLst>
                                        </p:cTn>
                                        <p:tgtEl>
                                          <p:spTgt spid="4102"/>
                                        </p:tgtEl>
                                      </p:cBhvr>
                                      <p:to x="100000" y="60000"/>
                                    </p:animScale>
                                    <p:animScale>
                                      <p:cBhvr>
                                        <p:cTn id="14" dur="166" decel="50000">
                                          <p:stCondLst>
                                            <p:cond delay="676"/>
                                          </p:stCondLst>
                                        </p:cTn>
                                        <p:tgtEl>
                                          <p:spTgt spid="4102"/>
                                        </p:tgtEl>
                                      </p:cBhvr>
                                      <p:to x="100000" y="100000"/>
                                    </p:animScale>
                                    <p:animScale>
                                      <p:cBhvr>
                                        <p:cTn id="15" dur="26">
                                          <p:stCondLst>
                                            <p:cond delay="1312"/>
                                          </p:stCondLst>
                                        </p:cTn>
                                        <p:tgtEl>
                                          <p:spTgt spid="4102"/>
                                        </p:tgtEl>
                                      </p:cBhvr>
                                      <p:to x="100000" y="80000"/>
                                    </p:animScale>
                                    <p:animScale>
                                      <p:cBhvr>
                                        <p:cTn id="16" dur="166" decel="50000">
                                          <p:stCondLst>
                                            <p:cond delay="1338"/>
                                          </p:stCondLst>
                                        </p:cTn>
                                        <p:tgtEl>
                                          <p:spTgt spid="4102"/>
                                        </p:tgtEl>
                                      </p:cBhvr>
                                      <p:to x="100000" y="100000"/>
                                    </p:animScale>
                                    <p:animScale>
                                      <p:cBhvr>
                                        <p:cTn id="17" dur="26">
                                          <p:stCondLst>
                                            <p:cond delay="1642"/>
                                          </p:stCondLst>
                                        </p:cTn>
                                        <p:tgtEl>
                                          <p:spTgt spid="4102"/>
                                        </p:tgtEl>
                                      </p:cBhvr>
                                      <p:to x="100000" y="90000"/>
                                    </p:animScale>
                                    <p:animScale>
                                      <p:cBhvr>
                                        <p:cTn id="18" dur="166" decel="50000">
                                          <p:stCondLst>
                                            <p:cond delay="1668"/>
                                          </p:stCondLst>
                                        </p:cTn>
                                        <p:tgtEl>
                                          <p:spTgt spid="4102"/>
                                        </p:tgtEl>
                                      </p:cBhvr>
                                      <p:to x="100000" y="100000"/>
                                    </p:animScale>
                                    <p:animScale>
                                      <p:cBhvr>
                                        <p:cTn id="19" dur="26">
                                          <p:stCondLst>
                                            <p:cond delay="1808"/>
                                          </p:stCondLst>
                                        </p:cTn>
                                        <p:tgtEl>
                                          <p:spTgt spid="4102"/>
                                        </p:tgtEl>
                                      </p:cBhvr>
                                      <p:to x="100000" y="95000"/>
                                    </p:animScale>
                                    <p:animScale>
                                      <p:cBhvr>
                                        <p:cTn id="20" dur="166" decel="50000">
                                          <p:stCondLst>
                                            <p:cond delay="1834"/>
                                          </p:stCondLst>
                                        </p:cTn>
                                        <p:tgtEl>
                                          <p:spTgt spid="410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5" dur="500"/>
                                        <p:tgtEl>
                                          <p:spTgt spid="3">
                                            <p:txEl>
                                              <p:pRg st="0" end="0"/>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8" dur="500"/>
                                        <p:tgtEl>
                                          <p:spTgt spid="3">
                                            <p:txEl>
                                              <p:pRg st="1" end="1"/>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fltVal val="0"/>
                                          </p:val>
                                        </p:tav>
                                        <p:tav tm="100000">
                                          <p:val>
                                            <p:strVal val="#ppt_w"/>
                                          </p:val>
                                        </p:tav>
                                      </p:tavLst>
                                    </p:anim>
                                    <p:anim calcmode="lin" valueType="num">
                                      <p:cBhvr>
                                        <p:cTn id="34" dur="1000" fill="hold"/>
                                        <p:tgtEl>
                                          <p:spTgt spid="8"/>
                                        </p:tgtEl>
                                        <p:attrNameLst>
                                          <p:attrName>ppt_h</p:attrName>
                                        </p:attrNameLst>
                                      </p:cBhvr>
                                      <p:tavLst>
                                        <p:tav tm="0">
                                          <p:val>
                                            <p:fltVal val="0"/>
                                          </p:val>
                                        </p:tav>
                                        <p:tav tm="100000">
                                          <p:val>
                                            <p:strVal val="#ppt_h"/>
                                          </p:val>
                                        </p:tav>
                                      </p:tavLst>
                                    </p:anim>
                                    <p:anim calcmode="lin" valueType="num">
                                      <p:cBhvr>
                                        <p:cTn id="35" dur="1000" fill="hold"/>
                                        <p:tgtEl>
                                          <p:spTgt spid="8"/>
                                        </p:tgtEl>
                                        <p:attrNameLst>
                                          <p:attrName>style.rotation</p:attrName>
                                        </p:attrNameLst>
                                      </p:cBhvr>
                                      <p:tavLst>
                                        <p:tav tm="0">
                                          <p:val>
                                            <p:fltVal val="90"/>
                                          </p:val>
                                        </p:tav>
                                        <p:tav tm="100000">
                                          <p:val>
                                            <p:fltVal val="0"/>
                                          </p:val>
                                        </p:tav>
                                      </p:tavLst>
                                    </p:anim>
                                    <p:animEffect transition="in" filter="fade">
                                      <p:cBhvr>
                                        <p:cTn id="36" dur="1000"/>
                                        <p:tgtEl>
                                          <p:spTgt spid="8"/>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p:cTn id="41" dur="1000" fill="hold"/>
                                        <p:tgtEl>
                                          <p:spTgt spid="2"/>
                                        </p:tgtEl>
                                        <p:attrNameLst>
                                          <p:attrName>ppt_w</p:attrName>
                                        </p:attrNameLst>
                                      </p:cBhvr>
                                      <p:tavLst>
                                        <p:tav tm="0">
                                          <p:val>
                                            <p:fltVal val="0"/>
                                          </p:val>
                                        </p:tav>
                                        <p:tav tm="100000">
                                          <p:val>
                                            <p:strVal val="#ppt_w"/>
                                          </p:val>
                                        </p:tav>
                                      </p:tavLst>
                                    </p:anim>
                                    <p:anim calcmode="lin" valueType="num">
                                      <p:cBhvr>
                                        <p:cTn id="42" dur="1000" fill="hold"/>
                                        <p:tgtEl>
                                          <p:spTgt spid="2"/>
                                        </p:tgtEl>
                                        <p:attrNameLst>
                                          <p:attrName>ppt_h</p:attrName>
                                        </p:attrNameLst>
                                      </p:cBhvr>
                                      <p:tavLst>
                                        <p:tav tm="0">
                                          <p:val>
                                            <p:fltVal val="0"/>
                                          </p:val>
                                        </p:tav>
                                        <p:tav tm="100000">
                                          <p:val>
                                            <p:strVal val="#ppt_h"/>
                                          </p:val>
                                        </p:tav>
                                      </p:tavLst>
                                    </p:anim>
                                    <p:anim calcmode="lin" valueType="num">
                                      <p:cBhvr>
                                        <p:cTn id="43" dur="1000" fill="hold"/>
                                        <p:tgtEl>
                                          <p:spTgt spid="2"/>
                                        </p:tgtEl>
                                        <p:attrNameLst>
                                          <p:attrName>style.rotation</p:attrName>
                                        </p:attrNameLst>
                                      </p:cBhvr>
                                      <p:tavLst>
                                        <p:tav tm="0">
                                          <p:val>
                                            <p:fltVal val="90"/>
                                          </p:val>
                                        </p:tav>
                                        <p:tav tm="100000">
                                          <p:val>
                                            <p:fltVal val="0"/>
                                          </p:val>
                                        </p:tav>
                                      </p:tavLst>
                                    </p:anim>
                                    <p:animEffect transition="in" filter="fade">
                                      <p:cBhvr>
                                        <p:cTn id="4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4608512" cy="6120680"/>
          </a:xfrm>
        </p:spPr>
        <p:txBody>
          <a:bodyPr>
            <a:normAutofit/>
          </a:bodyPr>
          <a:lstStyle/>
          <a:p>
            <a:pPr marL="0" indent="0" algn="ctr">
              <a:buNone/>
            </a:pPr>
            <a:r>
              <a:rPr lang="es-CO" dirty="0" smtClean="0"/>
              <a:t>Es así, como el propósito que tenía Dios al crear al hombre, y que </a:t>
            </a:r>
            <a:r>
              <a:rPr lang="es-CO" i="1" u="sng" dirty="0" smtClean="0"/>
              <a:t>aparentemente</a:t>
            </a:r>
            <a:r>
              <a:rPr lang="es-CO" dirty="0" smtClean="0"/>
              <a:t> fue interrumpido por Satanás a causa del pecado, siempre se cumplirá: Nuestro </a:t>
            </a:r>
            <a:r>
              <a:rPr lang="es-CO" dirty="0"/>
              <a:t>texto base dice:</a:t>
            </a:r>
            <a:r>
              <a:rPr lang="es-CO" b="1" dirty="0"/>
              <a:t> «</a:t>
            </a:r>
            <a:r>
              <a:rPr lang="es-CO" i="1" u="sng" dirty="0"/>
              <a:t>todos los llamados de mi nombre; para gloria mía los he creado, los formé y los hice</a:t>
            </a:r>
            <a:r>
              <a:rPr lang="es-CO" dirty="0"/>
              <a:t>» </a:t>
            </a:r>
            <a:r>
              <a:rPr lang="es-CO" dirty="0">
                <a:solidFill>
                  <a:srgbClr val="FF0000"/>
                </a:solidFill>
              </a:rPr>
              <a:t>Isaías 43:7.</a:t>
            </a:r>
          </a:p>
          <a:p>
            <a:endParaRPr lang="es-CO" dirty="0"/>
          </a:p>
        </p:txBody>
      </p:sp>
      <p:sp>
        <p:nvSpPr>
          <p:cNvPr id="4" name="AutoShape 4" descr="data:image/jpeg;base64,/9j/4AAQSkZJRgABAQAAAQABAAD/2wCEAAkGBhQSERQUExQVFRUWGBcYGRgYFhcYGhgVFxgVFxwYGRgYHCYeFxwjHBcXHy8gJCcpLCwsFR4xNTAqNSYrLCkBCQoKDgwOGg8PGiwkHyQsKSwsKSktLCwsLCwtLCwsLCwsKiksLCwsKSksLiwsLCwsLCwsLCwsLCwsLCwsLCwpLP/AABEIAJMBWAMBIgACEQEDEQH/xAAbAAACAwEBAQAAAAAAAAAAAAADBAACBQEGB//EAD0QAAIBAwIDBgQDBwMEAwEAAAECEQADIRIxBEFRBRMiYXGBBjKRoUKx8BQjUmLB0eEVcvEzQ4KSFkRTB//EABsBAAMBAQEBAQAAAAAAAAAAAAECAwAEBQcG/8QANREAAgECAwUFBwQCAwAAAAAAAAECAxESITEEE0FRkRQiYXGBBUKhsdHh8BUjMsEGUhZy8f/aAAwDAQACEQMRAD8A+gm+KueMxFeZu2UF1QEWCjyIEGGtwSKq4Gru8hIDaQYBJmdvwjSsjb95XpY3ndaO2vl9Tx96zWvXPOlnes3iLKoVZF0nUBC4BBMGQMGBn2qDh1LMCozBiBvH+avvnGWC2eXHnf6COTHDcroakGHdhwvJdQEkwYbA8jp29etEHZqGZAcz8zZJ8x09opo7Q5SwJZq98wXY6s1a4azE4clNOWCORBOWUSImcwTEHfRk9D8Oq50iB0iIO23Ln+jNaltG8la1vzOwVK4wWqpNKtZHeiVGUacbw9ur8SZKrkBpmDBO2JGRgk4/gPnTvaMKk2tHb5fUFw+irLbpTi+BVbZdF0sokacEkcjHzTtmd6Jd4MBi7jUpiGOyR5fhE51DrmAKnPanB4WvpY12hnu6vpqJw40jmI55kedA7KsCDgSGuLMDYXHxP62qsq1pRXMbikF0VFMUHuF79vCPkttsN9V4T67Z8qY4m5pUnny9TtSw2i6k5cG10AnxLhq6aU4C7lkmYMgkRIOf7j/x86Ha8FxoACFgMcm0r+cx6jq1S7UnFStxs/A2MeQZoy3BWXxF3U6bFC2nOZMFifTwkfWrcbc2QHTOZiYA2x6x9DRddPE7afE2M1P2gCqverPs3RctiQDjIOcicZ6ER7UtwnBo9pCVzpTIwflGZGayrYnHAr3V/l9QObNTvqneVld4WVFJIDTJBgtBAEEZBIJfHJTXeK4NUQsi6WXIK4JPQx807Z60I7Tii5RWS1BifA1NdEW7WVctAMXcagYgnOjA/wDXOdXnmAJp22g0gbiIzzEc6pTq7xtWsFMbD13VWLwfBoymVBh7gGNh3j7dN/tQ+J/6F5TkIGCkmThQZk5wSV/8D51DtDwqTWt+PIKm7XN0mua6z7dsC5It6fm8QjOQMx1mc9Kvx9oMqxGrUoUkTBn8oG1UVV7vHb0DiyuaAv1U3jSK8XKiMPOmDyI3nyG/n7ilDbU2GJAJGJgTKwN/apvaF7q4N9OHmZz5GxrrpoNtQBgAc8ADPtSbJFxigAhVMQBqkvPocb+vqKyqNRUrahvYeL1U3KQdlLhgoJ0udhOpSkDyOT9apY4VHUOwFwsAZORt+EGdI8hQjXxSwxQMTbsh4vUTiSDWW1vwXV3CkhZkx4VIyc4LEe1HF2AQfmXEDEk7R5H7ZHI1o7TFu0lb6rh9AKRqLx01GvGseza1atQViCRsP93P1oPDjSOHbRA0oGcESdSAAEbmWIz5edRe1Ws8Ot/g7Bxs2+8NXW7WRxXDKC/7ucEiIEHSmZ5eop7iOEH7OS0MQuP93UdKParuStpf4BUm7h3FSkSgBlbUEKTI0gsemOu+alWhXTjeWXowYzlyxLapYGI5bSDG3VRUvcMHGfaCQR6EZFGil+NTw88Ecz1FPOMIQlK3i/EzSSucTghqDEsSNpJMTjbafPeunhdzqbO+39qBanvPCHgg6pLaZkRAY/7tvKqW+OBf5lIaYAIkaZ3HmJPlp865t5SsnKPH8f8AQicRuxaVJiTJkkkkk+p9PtVE4VROksoPIMQPYfh9opbio1ZmNJkAt/HbGw9/Ymr8I3hG/OJMmJMSZM4/LrVIuDqbrDp9Lmyvaw8OHUKAJXTtpPXffepasKsxOTJJMknzJrNfj4f5hghYkTnn9YHoT0pv9oNPS3cptRWn59gpphDwstqlpjTgjYkHGOoGfKo3CCCGzMbnOJjI23NKFtZMkgAxAJWYVWkkQT823lXRcSYU+REnnkef4T96RYW28Kte2b1emhrrkHNpcSWYAyAzEiRsSPxR5zQr665ktB3AMA+vrQeGWAPReZP4Vrlu3rEsTu0AEgCGZcgb/Lz86Md24x7ucvzNi8NDRtcS0QMDb0onDcLiAzjJO/NiWPLqSfek+EsAOUklSAckkg5nO8GPzofBvizBfWQJJZtJXR+KTBMwcZ386hVrwuk455r5adQ4uaNNezlBkFhhVwRhVmAMctR+tdHBCZ1NvO43iJ26YoPGCblveDIOSARHODVeP4rSAoZUJkyxgeHlJ6mB6TReCOLu6DOyGLvCS2qSCAQIjAJBPLqo+lT9kEEEkg7zG/UQBmpwvFB0VhzFA7QB8JHzahGSAcEwY9Ko8GDeRV7hdrXL3uEDackadoPMgrO2cE/Wqi2FJYsdszEY9vOq/tcqI3OBPI85HlmfSKVQBrak7zbkyd/BPP8AU0kqkE7wV8r9BW1fIZXhhkh28WTkZkAYxjAG3n1NUbgVgLL6QAI1RgACMQdh71R7+i2DMYGSeZjmarwfEhgRqDaTEgztGfoQfeOVOlSxxg1m/wA+IvdvYYe0pXSRj8vQ7ig/soxJYwZALEiRsfP3mpxvyNvsdiRmDzFQECfU/YmrOMMeBx4XDlc7c4YNMloO4BgH1imQ2I29OVZ1m0HAZixLKpgMwA1AGAAR133qoDaXQMxg4z4tMISNXXxHM9M5mpbxRipqP8tOfNATtwHBwgAgM4Ek4aMsSxyM7kn3rr8Ipt93kLEGCZI8yc+9C4cLkrPoZwR65G4+3WSLiSNYOT4WkAnPjtRid8n2Joftxp41FcursHJK48tnxaiWPPJxJnl71a+dUZIjOI39xWdxF3UUw4+YbwI7t+h6wfauMo1thiIt4DHH/Vndh0HPkKWVWMbxUcrpdTYuCNCMk7E/05xtO30FCHBDSU1NpMkiRzJY5jqTU4X5RvkTncTmM9NvahWbXeeJi27AKGIAAZlyARPyznz6VSah3Vhzd/uH0HVmNyfWP6CqC0dUyc+kR02pa9wwAwT81v8AEceMec5Biu9nHxGNcaVJ1Fj4jOwYyOR6Y9aSVZRmoOPLj5jLWzGlseLVmYj19R18/M1X/TRJI1LO+liBPWNgfMUMJ438LsPCYVjjHmwpu5eCWkBbTqhQWbaRJJJ5gT71N1ou7cdL/nqUST1RS32WAukSB6yTPUtJOczTI4ISDmQInr68jz+pq3ZNwXbZBIJUlSQZBjmCDsf6ih9l9npcRtRfD3FBF24pgO0ZVh+hUt9Hu4Y6/wBByysji9kxq8T+IydsmAOmMAbVX/R1AUS0JEAtjwiBIG+OvSd65e4t0VkDEkP3YubnTpLT0LQNM/xZ8qDxHCYMM4YSdXeOTPnJgjyOK0HGpdxjpqSlKPBBVtBWLamk+mdh08h9KA1gEFdTBTyBx6DEgeVE4VtaKxwSAY9eVda5Brup0qc4ppa/2a1wb8EGnxNkEb7EiJERFSrteqUXstN6oNkXCVTiOF1iJIyDiORB5jyptFqxanklJWeg1rozX4eREn1gbdNqFc4aQBJEQZgcjI5RyrRcigsBQ3cXk14AcUINweZ1HaOXMq3T+UVY8L0JHpG/XIpoiqMaKpQ5C4ULNwfhKyYM8hz3G1QWSNyT5mPrjrvRi1VL06pxi7pAwoWu8POxZT1EcvIgj/k123w5E+JiSBkxymMARzP1qcL8skk5cZJOBccDHoAPauGXJyQASAAYmMSTvuDgcormUoSwzw5yeXnzEyeZ1eEwAGMAAcswAMmOgG0VduCzIYqecRB9QQR70FSysQGJlSRqzBBUb7kSw+hq/D/7mJEatR6g8th6jBjnSqVO6hh8PLy9GbLkEs8PokgsWO7GJx5RA9IotjhwECyYAEbSCoABkDfFA4h/lyfntjBIkNcQEH1BNBt8TnwlpOlfFMS7BQ0HkM7VqjpQk4uOiv11+QW0maJs5U628Mx8vP8A8asggltRJIAzp5TGw8zSHckj/qPqPORj/wAY0/aqteJVGJIkGYJ//NzsPMT7Clk4U83Hx15Av4GhataSfETJJgxz9B1z6k1y6skGTjPLfbmOhI96V4S982WInBO8QOe5gyPapw97JUzEmCSTMHIk9PuPQ00Z01GKtk38b/K4ykrBzbEkjBPpg4kj1gfSgfs8ALrMAiPl3BBHLqK496WjlByCRkMnTyJ+9BuAAmdRyYiSQNKGJ5DJpJzp8I8ba21zYraGBb28Rxtt6dK4bfiLajkARA5GRynmf/Y1VTgZnG/P1oKiCQSTgkeI5HMbwSJx1HpnpmoQSbWV16PgZ2D3hqUiSJEGI2NVZZM6jEzGImZ6Tv50NRH/ACT+ZobCW3OVPMjIa2JwehP1pqijhVSUc8lrzYGE7jPhZlnkII9gwMe1FSwAIBO8zMmevT22oTEyFBiZz0AE8+dEvcMVQsrtKicmQYzBBwJ8qnPdxbSje2v2DbwL27WmTJJO5McuWAAKq1mWmSMEctiVbmOqj7117fj8RYLgCDA1SQZI5z1xnrNN27WACZMZO0+danOnUWFLLX7jxjfIWfhyxGSInaOass7dGro4bJOppOnML+HVHKPxGq8LcAGdZMuNnYQLjgbAiYAHWAK7wdoOXy8BiBJdSBotnY53LH3qDq052lhzb58rmSTtlqHsppESTvk75M1V+FkyrMhO+mM+zAihcNdPdWiCdVwLkmYItlyYOAfCfc08nZ2Pnuao3LHfrp+X7VlVjVSSjpZ66fcdJSWgP9h1CNTbqeWdJBHKBkcooycBt4mBGNWJjocQR7UFiFdwTdIBkBdZjwoeWwyfrTNsXQwgys2skLJWCH95g+8CKhvISv3fDoG8VwDW+xzJbvHBMSYTkIjKxTVjsvSVOtjpBGdPOCcxOY5UXv64eJqu4QzcSn+nxcLh2BMCAFjE8tPmM/yilx2YVUql24skkx3cksSxOUPXlTRv1zvqPZ462Ewpib8Cvd6ACV5yZJO8k7zOZ3nNIXOzTGk3LhX+ElcjoSF1Ee9bJahtBqypQtawd2mZRskGZMREcv1+vW/dE0/pFVY1eLUdDYLCJ4c1KYY1KdSZrENyqNeoJehs9BI1wzXqGbtALUNrnnTJAuNG7VC9Jfta/wAQ+oqnEdoqgJJAjrRyAP6qoTWBd+K7YMDfzkdP8/Su3fiUxK25A38S4HWAaGNDOLNZLLKAAw5n5f4mZuvnH0rhswfCxHXEhjAEnzgDM8qyLXxL4tLK2c+HxY84qvGdrF1Pdk7clP8AU/lmoqjTSy4eLJ4DYW0cksSSI6QOgA+u9UnxBmYGAQBAG8fU4FeUs9rM8hXfzBic7wP6mKFdB1NqY4zBmQI3Onfffz8qGCnqkNulxPaXMxkCGVtt9LBgN+oqp2g59Me++DXluz+29JAJMEAiRiOoPTfc1p3e3EAxqJ/2mq4YNuXPIVwzNLS0R3hj0E+x2+1E0/LBgKOn8pXr0P2rH4Tt1XaNvrP5Vo2r1ZUKcl/6I421HBO4MTvjBPWJx036dBHVTG+ZkEDY+hJmdvQmgh6JbM4mi6EOKCldl3snwkECAYG/r+KcYoehsnUMmfl8lEb/AMo+9M2+GOpCcAG7vudTHI9cn3o9q2cA5ggSWYNp0jJM5M8toMxO/BOUYtvDfyb5Hqv2fTek7efqJC2QoO42nqaA4MggjnyncR1rY4IEadbBiqpO/wA/i1MMc5GecVo2eLsrrkr4ozoJncZMEdMED3qFTb5OOF0pNevP8ZGpsUY6TR5gD8smYA8zOwqPYOv5lBggLidwSYmT8n5023C/u3UESwYAkSMiBJBxz5HcHkKJxVktctnkrl5JxlGUkCJBloGdiZO612yq7yTg1krWfM5FS5mazIGCPdQO0aQXVWySoIUmTJkbZyKb/ZWOGeV5gBfFBggnPMZiNorjcKxFoEYUBipc3DrUKFGphNyGJbVgzbU86PaQ+KREs2+IiBsRmWDH3nM00oU3w11z+Z0LZ4uOWpy7wrMGGqFYZxJgiMEnH0pq3ZgAD75/5qttKcs2qDUYZrUMKa1F+C7PK41A5Y7RlmZuvnHsKLa7JZSx1CWMnw7eFFx4v5fua0rFumlt1xvDZJcNCjpwijEsdjRbVC0hQoUgQRpETuc+3MjarJwLjBuyP9oDR6g7+1a11gKSvXqaFFPRHJOUVoKfsjBmYXACx/gnko6/yj7+xAYUCSSBuefnQXv0JrtddPZ1DNElmFtuRMsWyTmBAJwMdNqt31Ld5XNVWUFFWQ6yGu+rou0nrqwethDcb72u97SfeVw3a2EOIZa7VGu0sbtDa7TKIMQc3a5SjXa7TKIuI418DcxStztW2I8Qg858/wBfbrXln49m/wC2xInfxZ9CZ/WKesDXaIdoERIxiN4P/GampJ6DuNtTXPa9uMNP1rH7c7SYrAGD0OfeYj60uvFKrEESeTY8Qx4vI5yPfE13LkSgAIOZ+2x/Os+8sgpW1MJ77IcmJ58unLY0duMdlyx9APr+tvSm+J7OVbkSMiZJInlBHvEnH0rM4/hbafKwXqw6j9RXJJSiXTUjrWS0wHhdznEgHb7z51RONa2dJUEbRzPKAeeKSso8MwJK74ka4k4zB5UFLrEgmcNkEFcgbTuCdqk5Wd9CmG+Rt7kG2Ap6CY3yI/p6U+/axQaTbCTzJ35f051ncF2unO0Y3kJgxnMc889/OnrnG2biiUI1Zyg5dSAY25xXZHOPdZzyWeaFb3amD4fF5Aj0jEjacfWg8JxKXgdTwwgsWxy6Y6b+VW71LQ/fEaAAVPhk7ysj5yMeZHLFU4fs9+Iud7bVbVsrALrqL7QypONsEnY+dCzb5+AcrcvEG6lGCGAGErJKyJAjYkETMUe5xLLbjVjMQdR0/renb/YgEu7NceIGoCAPJVED6E1kdoWlWDkRADKApOceRNacJRVwRakwrBCoKPnfJgk/b+9a/YPFXNXilgfP9eVeXucO45GDH5xW12JxjDESfM5/PP8AitQk3KzVjVI5HslerBqVs35E7UTva77HGM96a7rpcXKtqpcNhrsNNQNQg1dmgMhhWoiGgItOWbVTnKx0QhcJbSm7dgmrWOHrU4Xh64Klax1xppaidvhaZSzWgeHFKXmioxk5kataMNCouRXH48Vn8RxFJPfrshs99Tz5VZTNG9xk0o9+l+9qpeupQUQKIR3quuqF6oXpigbXUN2ljcqjXaFjXGjdqpv0m16qG7TKILjp4iqm/SJu1U3qOEFxxr1Ua9Spu1w3KdRBcM12pSzXKlGwBe92bcfxBTb6EvmMEnTBGfM8qyuI7GuqxUuQDzk5542+le/PDgCKV4jgFbfflXmyipO7Ou7R85Xg3tsSDccRB04ZduR+cTO2Rg0215mEJe7sT+LJOBMycek/2r1o7KVQY36jE+RrD7S+HsiMk/brv+tqV4o5RDiTeZ5+7xGlvGuonAYnyzmJFK8RZEhwuk7wNp64G/Ktn/4wR8pJIzB28pnz5UjeL2A3eWzpiVdfEuqdm20iMbR51KanfPQrFrgDtfEYAKGSxEL4gxk7QCBBBxmK7wigBhe0u5LMwzBLCOoBgTnyxtXmO0+0WuGWCCCYKgA49OW2OVdt9uOGVbTEAwCWgljzkxj/ADU+0K+eZTc5ZHoeGvi0DqWVJJDAwRO4iMjB+tU47jrl7CaoHMkKIjrikuGHQh23zkL5CefnWhYsvGpQAc5IP2p6cpNYXoJJJO4l/p96bZYq+k4UgsAcnK4nrWxav8SXh3Cn+VBEdDqJzSpvXYDNEjoomMQZitvsy6XjUJB2JAmQJjGD/nyropJX4kqjduArxScQRHeIVbn3fiA3kQ0bdRQn+GRoBFx2IydTYJ32I5e9eh4jhZ9h9PT9c6ulvArp3cXqQ3jWh5YcPddSJBGDLKZif5SPuKBxHB3U8RKry0gFsdZP6Feqt8OAKDxVgMoFFUkbes843a18DTMdWnltPl/SnezO2n1aXgHlyn36/wBq7xHA+IBZnbkeo/p9zSVzVYIlQwxny225e32oWcHdvIbuyVkj19u9RBcrJ7N40OOU9MVpLV7qxHC7jCtRUNBtrTNu3UpSsXjEPZrT4ZKSspTlq7FcdRt6Ft5GCNSzApj9qArGfj4pW5x9LDZXLNnHU2qUsom7c7TpC9xs1lHi6p+1V3Q2dRIqLechy9dpN7tVa/Q9dW0HCd7U72gk1C1LY1w/fVw3KBqrmqjYIUvVGeqF6rNFI1yl68FBJ2FBW+ScbDn1/X9KtxXDBxmRGRB/Uih2pmIwJH0rl2lpfzdo+B6myU4SpuUFefJ5JLmubH7vaINvRpAAbVM5/Fj7/YVlcSrzqQ85I6gRgT5AjcbzyrX/ANJBTV3i7xHsT9cbVjcRxWk/KTJAxO2M7ef2pNilszlahz8dX5nBWU8X7mpOE7Q1YbD81zj6jHXPUdaYNylOEYPL6dLbZ32H+NunlR69OSzEna+SLG5UodSgIes/1+zzj/2oXEdoIFJBGPT+hxWBc7bJIgqY9IBx0U8vyo3eXHBIS16mP7edfKo7ZtNP336v6nrOKfA1rHGW2E6o8jO3LerqgbYqfMEHy32rCHEXWGcfyqVI9cZ5fresji0ZmGosoEwSsifrymu6n7X2r/ZdPoI6SPaNw3kPqKzuO7DS5l1wPfzryT8U0wvEYGFAlTiM7x/zWla4u9t30yBkkN0rq/WayXeSfUTdI+c9u9kOLjFbVxULNpm2wOmcYInYj60Dsj4evX7qoiPuJMEBRPzEnpv7V9dXtO7bJDFT6DMf5Bpde07SElrdvO8IJx5x1Nc8fad5XlDozpxNKyM8fBQCgaySBG8nlH2qw+GmCwSDOCT029/WtI/EVgss2WHSGYY9j0pmz2vw531JyyTv5kz/AF/rXrQ9tUE84NdDlcJviZ1nsMKumZGd/PfO9Es9n6Oc5nkPKfWn24qyR4bmY5jnPrQu8XI1LI5CfsYg9K7Ye1tll71vNMk6cyFYoRFWefI5jBGPUf2mqspiYrshtuzz0mupJwfIG+xqlxaDx5uaR3YnORidOflkgTMbnrXLFxtClwA0DUBsGjMV1xqJvIRxsrlG4fM+ec8vSh8fZgTvkfaaaDV17WoVSTVgw1PP9kA6x7E+tettpSnCcAFIx71polc6eFWOl2buWt26YXFC1RQ3v0qi5MhOsloN/tEUC7xtJXL9ALV1U6KWpzPFN5jjcWTXO+pMGr66vdLQZJLQZN2ua6ErVdWpGEvrroeqlvKrD0oBOzXZqsmuhaxiwrkV0LUK1gFTV7DqPmBNUIqums1cZOww2Rug8tiPtQGuS+nwHbaefpHIfeugURr07gH2gz1kVz1oVMP7WvidFCdJS/dWXy8SjcOucqD/ALsfQj1pPiWCDJH9z5VtL2v4dJTGefUg8/T/AIrMu2rRJJTUZnxHAicACJ3571LZ6u0OVqtO3jdMSooX7ryEeGu94uoCPI8j08/ai6Ku5oZr07XIt55E0VKoxqUbAueos9m2mVQzWmMyItqOmVBHIACatc4QspGoEbgBEyBjSdJzSFrs5ipm604JEifeBvAFaVngOHI0d+zFUa42kEQLasTOo9BXxmCdR2TPdUkxRewrUywM9M+XIPnl9ql3sy2RAVjGOf2+vpTtrguHbulS5cPfLcZXJyBb7yRE5nQ08vzoXY9q28qLhOGaQAT4BqyCaaVOaaV9QGFf+H11M3c4gjmRHUA8siuv2WukDu19wJPOPCZ5favTX+zdN21b74lrrsshFxpCnILTPiUEcoNEs8BqVGV7hFxNSnQo1Sr+BTOXPdzG0fSq7utp/ZszxXE9jhtoBmYCuowcmefv966OzNAEXDqPItgzjAIE+5616bgXFy8LKtALEao8RiQDpPPbB29RTPB9mglHcOjFrqqGtAEBENwEBuoG/WaEFUmgpnir/Zd1TErHmT0zENA5Zqy9k3QqwszMYGx9vQfSvUngQ1pb7DEOXEAkEMEATxAFmZhk4ABrtu23f2UIAtXNLBvxDVK+JZIkNjBIxM5ppKokskZnjuK4Nhh7Z1c4XOIgyNhyovZvArpJNx1ZiIBWR5HIzmMV7ThOFfVd7w6RbvW7PhUEsWIXnsIKnn8wo922BdS0pIZy+ibWpQFLWwXMyoYggb4Gd6OGrh0BZPU8qLKgGHJneVMx1xsTH3qicOSQRcZVBOY++o8gOnSvT8Fqu3BbLROr5bZJBRS2ZjeCMTk0wvZCnQj3HPesQP3S4KySjfwsApx0NLCNSSukDCmjzPF6ohHRziMhysevOZpdLrA6irY5gkbfyg+uBXq7fZFubeMu+jxW1DJKpmJ3llH1pu12VbK2wC/7wt4ioImWGneJ8BNUjCssl8zbtM8hZ7XGJVmzkaQ2MbFgTHpTi9pWiJKqpn8Vkx6SCB5frOzw3AKL3d6yPlaNGwK6ybknw6R15keVVHZiOvfaiF1gfJHhn59IOdoHmeZpXKqnq+vIXdoybfEW5/8ArnyIZfPBg8vzrv7bYJwiMB82m4BH1YR9OVbL9kWSzLFxm7oXQFt7jSTpUg5PKJ/EKU7J4O01y8kMTbJIXRqJ8WgyNiZaYM9aop7QtJvqB0YmXxHGW86eFuOP5Wf74PpNIcV2lYUS9jiUHVv8rXqG+HOHci4AugqxkKysGAYwVDRBUEg+RpE/DlhbZuq1ydQRVV3VYhiIVngYB2Gautt2mm7OpLqT7NHkjCt9ocE0eO+s9VVh64FM2rXBv8vFR/uWN/Wte72eVt2nN27L/h0q2kiCATGJBBjzofF9icOqg3rpJddY8KQQZ0zImTVV7W21Zbx/D6A7OuQiexbR+XirbewGP/b+lFHww34XVvoPffaneM+BbdsqEPzEjKEGfDkaT8viHQYqg+BravcHeuFTS0oRLB9oluftsat+sbdB2c+qX9CPZ1yF1+Fr3RfqKg+G738E+hFNj4QhVNq9xMs2iHIAGASfCcxMex5UK72Lxq3+7TiGjVAZkUgg7GcnYirL2/tiWeF+j4+oOzIF/ol0f9tv16VU9m3JjQ09IrR4KxduMum+zWy5tuWsoCG0llYAGCh0nfIMbzinAcQz20dWuMWS+6qtm2zHudA0gahLNqEDqDXTH29tT1hHqwdlXMzTwFzPgbGPlOKr+yuBlWHsa1Oy+NvXL19NR/cnwrbtqWYawhBUsIMkc4wanavxBesC3nvQ8MSF0hrZCnVbOoyRJUgxleQNU/X6yjidNW/7fYXsyte5ktbI3BHqKoRXsn4pg9y1Da1BKa1CrdygAUlj8xYqJ5qeonLs/EK3OItWVQhriI/jtgadVvvYYHbSu46iKr+v1I/yo9JIz2W3E86Qappr1vY/atjiSwtliwEx3K/KWRQYHKW64g0z2bxlq4pjSSHupCqp1taUMdHNpB28jTfr74Un1QVsrfE8QJroNe4t8Xwt0Ao4Ou53S+ECbkAxkSNxyoR43hSruCji24VyVUQTIB2yCVIz0oP/ACNRV3SfVG7I+aPFk1UmvoPCcPw91VZURtQcgBVae7iQM+Yq79mWOaKMM0hV2TVKydiNOfWqR/yGLSe6fVG7HLmj5w1VivoS9m8ObevQoBUPAVSQuorI6gacnzFKcX2TYttpCo2MnHpAzjai/wDJKcFeVOVvQHY580eHdalesPA2GmLS+UTt5ma5Sf8AKtm/1l8PqDslQxOM7YtiQZLAxA0mcbyDEco8jOaFwHxJw9t2Ol2Lh0gqV0h1gmSu5GwFJd4yidDRn5SpO3LGD98Un2hb4h47u3fEzAKsSJjI0GJ/U4r8ZSpq+WXqd2Z6ngu3rNu3bgGba3ERiYgXC2oFRMxqMTtO1B4Lt7hrd5rqagCpULJEal0kjBJ5nyJrH/YuKFvuxatQclrmsMJH8vy46ee3MNvswAeMKWGCQHJM79RO3nkU1mve8tA2Z6Thvi3hrKKBk22Z0LEghm5t/FJAMVyz8Y8FoRSq/u1UL4ysC2WZSsDDAkjyDEczXnOK7GQ4LsvUkauX8LQOv1qt34asFYN0yeelR7iMfQ8/KjGaStifT7A7x6D/AOX8OL63xEzqbxNBckmQM4yMf81LX/8AQbNpVVQXILn54+caI+XIA28/pXmV+GuHGTcJAPUDHnHLH3op+HJMqupFxt4p3jy5ZHSmUoRd1J9ELmbd3451EILYFpgy90dRLF2DTqUeCGAjGAOc0C78UMt22+hNFoALbX8KgGBqidzM855Ujc7M0mRbzgGSdtoP5+4rR4PsLUhgKB/vJ5TiR9qR1orMaz4jHD/HBK+O2pgWQJuhZ7o6gxByWJABPMAVy38WkuLndprUuULXSWQOxb5f+4AzMVmIDRWPe7AcEq4JE7BrcbfzR548veh2uxQXYrqtCBEIfXOggSfz65q29TX8jXZtW/iJLdxbi2yYUjTr0yxQozEmTJliBM58qYs/HBtkMnDb6ZHfEyUBUEyNzqMnnAryvE9ksILMZgx3gb65JxAI5flV+E4Jy86rEBTMlgE841nzPKtGSirxZrtHoeB+MFXQvcFtDF7bEtCNCgAmPEIVdo26bO2viq3b7om0zPbEA68GWJ1HwgSS7bDY+dYdrsJP+obobf5dI6ZmTA+vLajcRGkC0kQfnKSOswSDt+ust807RYFJmld+LLZtuHtM5ZFts4bSSq5hjG5AAJ56eVRfildDIEC2mQqE7wQCWL6gQJ1A7egrOuO6CWCwY8ZC59lmPQmvSdk2mNi2UTXbNp9Y0CXvM15QhJHhAJVieQtrJ2l6cpzyuMm2I2/iRCdWjez3OkXDhIidpmMTVuE7b0NcYWj4wfxEQs6um/hyTnerfDPFuOFvC2wbu1VgRBAZrkkmMDE+3pWvxPDXXtFGbS1yzw4ts2At8W3ckyMaiNJ55oxUpWaefkMmYjfE5ltA0BrRtnxCPFq0sJgjSST/AMmpwnbjLbCG012XDgm5GwgDAyMz5092q7i2TwwuG53PD92NJLd0XuqzJ1YxbLRsCORo92/cReI7oZS3ZMIPCLxdTc2kDJafIHkKLpNPN/DzMKP8UBlKNa2IgagdGldMDw9OdRfiqFBNptWk28Mw8GYEDBIzDcvOti5ffuwWDi6bKFQy4702wSE/ieBcMDmo5xWBxzsLnDYLcQVGtdBktrOg3AOekAmTsATSTjKLxKWZn5mqO3mchjbUEElQWOpTEGMbSAYjcUDiviEadL6CSoRgXZSwmQdSr4SDMeVOvwr63eCXNi4rNogM62wNQxqUlp2AkFd6wO3uy0XiXeF0FiQDIBhiDA2PiBH5UtRVIrE5ceRrs0OE7et24ULbEEsP3rtBZQuCybwo9zR7nayuyPrVXULmS06TgkQJ/wCK88ezEcSAJ6KxAAAnr1/OluI4m3ZlX1RyAcnInfxGedc7m5ZXNiyPaW+2EGkIiqAymV1w0AjbPI8+tT9ttxBBI0usFmP/AFCC2SsnaK8Pwnb1kKFTXzlm1N6elOt2yQwg2iCd9TDH6ihKpWvr8hbs9QnEWlLHQJeZggH5g8SMzIBnfnS3GG0yBBaATWWCjYlomOgwMRzJzWG3aqsZF0A9JMY6ff8A4pi/8QKoGAyzkgEbbYI9ak51UsJjX4/u7uomy4Z4MhmEEMriD+GCgPL70lxVmeKHEhYuDTmSRhdBlQQcrIiOZpPh+2UedG++FY58yMDnT1oMN1AA5knpJ3rSr1b5sF7geHVOHDmzw5tyANS3Z0mVcRq5DSvhGNxUs3uHaALSr++N6Q5Gm62glk5j5dhyJEwatd7ZKgyRvy8X5ScxVl7QByVJ54skgDaJ5nzp1tdZcQ4kKcXwLBCUuILg4k8UGBObhgxojC+U/nFL8T2Y9y2yW1S0Lji48M5LPmBDDwqNTQvU71r8TfBAVbUwRuCg/wA86iXjsbQODkHly5c6R7XVta/yBkxdXKCBbQJ3d1NId1zeK6yDpwCFEDlB35VXtF1wllQjMzONbkMWttbOSBolWJLczB5RTJui5iCN9xA2j3/xVuHWBEKD11feI8/vR7XVS1+QbidvibiFWW0PAmi2O8J0r4wdXO5qNwmDA8C9KxbvClbemXDBp16pOmI0kHETmd69Bcsvr+eQdsRtPnHM/WrrfcQBBJORpHP9Cg9pqPUGbPJfsvEj5bpC9Wgf0qV6q9fvndEjfPP/AD+vKpW38nwQLSPni4uW1BMaUMSd8/2FaXAXjvJnVv8AX6VKlelVXdGL2rh1ss4JYkDE6Zjbl5UTs+4XRQzNEtgMy40gx4SOdSpSWGQfhmK2bxXBUmPqfr70Th/3nzgNIjIG2f7VKlSlxGH+G7NtC2GFtAxO4UDoPb/NO8HwKG0CQZLHOptpHniuVKlLNC8TL7QsBLblZBAABk7FWPXORQ+FuFdEdFPXJMHfapUoS/iAPe4hiJnn0HQ1y/dKuVUkAjPnmpUqSFkFu8S2gnBOgHKqcz5ilbz6jpPy4MbA+oG/vXKlUiHgbvDdm2tPyL9PL/FYVjg0YMxEnWRucCeQ2HtUqUtNvMVGeGIuEBmAClsOwzneDn0NRePcrJYnMZzu0c+cc6lSu73UY2bXEsoIViADAAMCImI50LtElgNRY+KILGIyNpipUrluFiFxAHgdOv8AtoHGjSxC4Gnl7D3qVKdN3RPgH7C8bKGJIJ6nkD51ftf920LiTnnyHX1NSpWn/MHATsHVvzjyOfMU9+xoDt+Fjkk5A8z51KlPJ5DxKcQvgDbExMEj+PkMch9Ka4rg0XSwUTIE7nMdalSkQ60LcIsOVGFEmBjIrV7PAKmQDG2BjepUqMx0F0gwCqkTGVU4EeVLkchgTsMDn0qVKVBMh7rBmUMwGoYDEc/Wmu1F02QQWkgfibp5mpUqzSuheIt2dcMAco/Pf6xWrwfGPqAn7Dz8qlSuWotSbCcbeJ1ydtvvSJ8QEk8+ZGxgbVypU4gRs2eATHh6bknp19TSvF2V1fKOY2FSpQ94IWzaEOIwNvKBIrM4niW07kY5Y21f2FcqUUE4OOf+I7VKlSnRj//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0" name="Picture 6" descr="http://t0.gstatic.com/images?q=tbn:ANd9GcSU606moh3sU213jW4t57lvEB4Bn17Z9x_ikW66BlXn-53ysSK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0660" y="764704"/>
            <a:ext cx="3951819" cy="532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7936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barn(inVertical)">
                                      <p:cBhvr>
                                        <p:cTn id="7"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4690864" cy="6192688"/>
          </a:xfrm>
        </p:spPr>
        <p:txBody>
          <a:bodyPr>
            <a:noAutofit/>
          </a:bodyPr>
          <a:lstStyle/>
          <a:p>
            <a:pPr marL="0" indent="0" algn="ctr">
              <a:buNone/>
            </a:pPr>
            <a:r>
              <a:rPr lang="es-CO" sz="2800" dirty="0" smtClean="0"/>
              <a:t>Por esa razón digámosle a Dios: «Gracias Dios por haber perdonado nuestros pecados y habernos restaurado, te suplicamos por favor, nos fortalezca para permanecer en tus caminos, amando a mis hermanos y obedeciendo tu Santa Ley conforme tu lo pediste en Juan 14;15. Si todavía no te has entregado a Cristo, hazlo ahora mismo, es mi deseo. Amen. </a:t>
            </a:r>
            <a:endParaRPr lang="es-CO" sz="2800" dirty="0"/>
          </a:p>
        </p:txBody>
      </p:sp>
      <p:pic>
        <p:nvPicPr>
          <p:cNvPr id="5122" name="Picture 2" descr="http://1.bp.blogspot.com/-lVRBV93qX_A/Te6OeN6t98I/AAAAAAAAAE0/28Cn8wgbPgk/s1600/oracio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052736"/>
            <a:ext cx="3928170" cy="396044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076056" y="5188550"/>
            <a:ext cx="3928170" cy="954107"/>
          </a:xfrm>
          <a:prstGeom prst="rect">
            <a:avLst/>
          </a:prstGeom>
        </p:spPr>
        <p:txBody>
          <a:bodyPr wrap="square">
            <a:spAutoFit/>
          </a:bodyPr>
          <a:lstStyle/>
          <a:p>
            <a:pPr algn="ctr"/>
            <a:r>
              <a:rPr lang="es-CO" sz="2800" i="1" dirty="0">
                <a:solidFill>
                  <a:srgbClr val="FF0000"/>
                </a:solidFill>
              </a:rPr>
              <a:t>Recuerda que Cristo viene </a:t>
            </a:r>
            <a:r>
              <a:rPr lang="es-CO" sz="2800" i="1" dirty="0" smtClean="0">
                <a:solidFill>
                  <a:srgbClr val="FF0000"/>
                </a:solidFill>
              </a:rPr>
              <a:t>pronto. </a:t>
            </a:r>
            <a:r>
              <a:rPr lang="es-CO" sz="2800" i="1" smtClean="0">
                <a:solidFill>
                  <a:srgbClr val="FF0000"/>
                </a:solidFill>
              </a:rPr>
              <a:t>Amen.</a:t>
            </a:r>
            <a:endParaRPr lang="es-CO" sz="2800" i="1" dirty="0">
              <a:solidFill>
                <a:srgbClr val="FF0000"/>
              </a:solidFill>
            </a:endParaRPr>
          </a:p>
        </p:txBody>
      </p:sp>
    </p:spTree>
    <p:extLst>
      <p:ext uri="{BB962C8B-B14F-4D97-AF65-F5344CB8AC3E}">
        <p14:creationId xmlns:p14="http://schemas.microsoft.com/office/powerpoint/2010/main" val="371830049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668</TotalTime>
  <Words>1488</Words>
  <Application>Microsoft Office PowerPoint</Application>
  <PresentationFormat>Presentación en pantalla (4:3)</PresentationFormat>
  <Paragraphs>51</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EL PROPOSITO DE DIOS EN LA      RESTAURACIÓN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Por lo que veo en mi Biblia, el Cielo para mí comenzó el día que recibí la vida eterna. Ese es el Cielo.   </vt:lpstr>
      <vt:lpstr>Presentación de PowerPoint</vt:lpstr>
      <vt:lpstr>Presentación de PowerPoint</vt:lpstr>
      <vt:lpstr>Presentación de PowerPoint</vt:lpstr>
      <vt:lpstr>Otra característica de los que son restaurados es que se obedece la Santa Ley de Dios conforme Él lo ordenó.</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PROPOSITO DE DIOS EN LA RESTAURACIÓN</dc:title>
  <dc:creator>FAMILIA FIERRO CH</dc:creator>
  <cp:lastModifiedBy>FAMILIA FIERRO CH</cp:lastModifiedBy>
  <cp:revision>77</cp:revision>
  <dcterms:created xsi:type="dcterms:W3CDTF">2012-10-19T23:36:04Z</dcterms:created>
  <dcterms:modified xsi:type="dcterms:W3CDTF">2013-04-29T14:08:48Z</dcterms:modified>
</cp:coreProperties>
</file>